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8" r:id="rId2"/>
    <p:sldId id="278" r:id="rId3"/>
    <p:sldId id="292" r:id="rId4"/>
    <p:sldId id="291" r:id="rId5"/>
    <p:sldId id="293" r:id="rId6"/>
    <p:sldId id="281" r:id="rId7"/>
    <p:sldId id="290" r:id="rId8"/>
    <p:sldId id="283" r:id="rId9"/>
    <p:sldId id="284" r:id="rId10"/>
    <p:sldId id="295" r:id="rId11"/>
    <p:sldId id="28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/JpXRQ6nqMF10opTCgxoag==" hashData="ez0w4GmuDUQOuGfr+2CE8PrVnxhF+RCJE7S3ExKFJa+ugk/Cfsq/US//vGZe9IzMNG3o9HZI0nI3cD9i9aRQx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21" clrIdx="1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  <p:cmAuthor id="2" name="Acer" initials="A" lastIdx="1" clrIdx="2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54A"/>
    <a:srgbClr val="F36E74"/>
    <a:srgbClr val="FF3399"/>
    <a:srgbClr val="2F4545"/>
    <a:srgbClr val="2BB1B1"/>
    <a:srgbClr val="557474"/>
    <a:srgbClr val="8ACEC9"/>
    <a:srgbClr val="F3FAD6"/>
    <a:srgbClr val="E9BA6F"/>
    <a:srgbClr val="AC9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A10F4-84C0-4235-A5F5-1DB655F6D57C}" v="75" dt="2022-06-09T13:43:15.753"/>
    <p1510:client id="{BE8B3062-8BDE-2C9F-74E9-0E882E741888}" v="4" dt="2022-06-09T17:41:05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9A42B-6232-457D-AF7D-B2B5EA702424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C186-02E5-42BE-B49E-03CD631A2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2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2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5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242E-E3FF-473B-8DAE-EB9AFCD01E87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F645-1BD7-4E09-8E9C-5E57CE6CE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www.facebook.com/profile.php?id=100057173721075" TargetMode="External"/><Relationship Id="rId7" Type="http://schemas.openxmlformats.org/officeDocument/2006/relationships/image" Target="../media/image2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7.jpe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image" Target="../media/image27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2.jpeg"/><Relationship Id="rId15" Type="http://schemas.openxmlformats.org/officeDocument/2006/relationships/image" Target="../media/image7.jpe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128203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7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: Гот </a:t>
            </a:r>
            <a:r>
              <a:rPr lang="ru-RU" sz="3200" b="1" i="1" cap="none" spc="0" dirty="0" err="1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уємо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 разом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43" y="4081666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4231701" y="3689272"/>
            <a:ext cx="2486192" cy="1657178"/>
            <a:chOff x="3705454" y="3382434"/>
            <a:chExt cx="3012439" cy="2471612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705454" y="3382434"/>
              <a:ext cx="3012439" cy="2471612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80864" y="3736636"/>
              <a:ext cx="2431021" cy="92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Смачнюлю! Не можу дочекатися! </a:t>
              </a:r>
              <a:r>
                <a:rPr lang="uk-UA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11758" y="824175"/>
            <a:ext cx="2879367" cy="2068059"/>
            <a:chOff x="2920760" y="1176809"/>
            <a:chExt cx="2842548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20760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23308" y="1704346"/>
              <a:ext cx="2637450" cy="104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Питайлику! 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Ти готовий до кулінарного уроку?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 Буде смачно!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644863" y="1522815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215385" y="2588780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7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39329" y="0"/>
            <a:ext cx="12231329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9647" y="89647"/>
            <a:ext cx="3883809" cy="2483869"/>
            <a:chOff x="4239357" y="80374"/>
            <a:chExt cx="1613319" cy="1271227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4239357" y="80374"/>
              <a:ext cx="1613319" cy="1271227"/>
            </a:xfrm>
            <a:prstGeom prst="wedgeEllipseCallout">
              <a:avLst>
                <a:gd name="adj1" fmla="val -37809"/>
                <a:gd name="adj2" fmla="val 76442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06178" y="225778"/>
              <a:ext cx="1334729" cy="105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Друзі, наші пригоди добігають кінця. А для того, щоб і надалі навчатися разом, рекомендуємо дорослим зареєструватись на нашому сайті та слідкувати за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r>
                <a:rPr lang="uk-UA" sz="1600" dirty="0">
                  <a:latin typeface="Comic Sans MS" panose="030F0702030302020204" pitchFamily="66" charset="0"/>
                </a:rPr>
                <a:t>подіями країни Здорового Харчування у нашому </a:t>
              </a:r>
              <a:r>
                <a:rPr lang="en-US" sz="1600" dirty="0">
                  <a:latin typeface="Comic Sans MS" panose="030F0702030302020204" pitchFamily="66" charset="0"/>
                  <a:hlinkClick r:id="rId3"/>
                </a:rPr>
                <a:t>Facebook!</a:t>
              </a:r>
              <a:r>
                <a:rPr lang="uk-UA" sz="1600" dirty="0">
                  <a:latin typeface="Comic Sans MS" panose="030F0702030302020204" pitchFamily="66" charset="0"/>
                </a:rPr>
                <a:t> 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03" y="1808524"/>
            <a:ext cx="4388343" cy="5485429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691002" y="2016859"/>
            <a:ext cx="2512001" cy="2534380"/>
            <a:chOff x="101392" y="146756"/>
            <a:chExt cx="2512001" cy="287866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76" y="4760099"/>
            <a:ext cx="1909852" cy="190985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449404" y="1129039"/>
            <a:ext cx="3127534" cy="1832490"/>
            <a:chOff x="6384847" y="1273370"/>
            <a:chExt cx="3127534" cy="1832490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6384847" y="1273370"/>
              <a:ext cx="3127534" cy="1832490"/>
            </a:xfrm>
            <a:prstGeom prst="wedgeEllipseCallout">
              <a:avLst>
                <a:gd name="adj1" fmla="val 11196"/>
                <a:gd name="adj2" fmla="val 10049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65594" y="1549136"/>
              <a:ext cx="28389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Дякуємо за подорож, це було дуже весело та пізнавально.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Мені завжди сумно прощатися!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3955" r="52489" b="13956"/>
          <a:stretch/>
        </p:blipFill>
        <p:spPr>
          <a:xfrm flipH="1">
            <a:off x="6484010" y="2435857"/>
            <a:ext cx="3131209" cy="4189141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9504445" y="3359931"/>
            <a:ext cx="2644424" cy="2617796"/>
            <a:chOff x="4630920" y="291751"/>
            <a:chExt cx="3541045" cy="2919354"/>
          </a:xfrm>
        </p:grpSpPr>
        <p:grpSp>
          <p:nvGrpSpPr>
            <p:cNvPr id="20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1"/>
              <a:ext cx="3541044" cy="2919353"/>
              <a:chOff x="5768413" y="2089544"/>
              <a:chExt cx="3206527" cy="2664693"/>
            </a:xfrm>
          </p:grpSpPr>
          <p:pic>
            <p:nvPicPr>
              <p:cNvPr id="33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7" cstate="print"/>
              <a:srcRect l="48999" t="4789" r="6172" b="88868"/>
              <a:stretch/>
            </p:blipFill>
            <p:spPr>
              <a:xfrm>
                <a:off x="5768413" y="2103762"/>
                <a:ext cx="3206527" cy="493790"/>
              </a:xfrm>
              <a:prstGeom prst="rect">
                <a:avLst/>
              </a:prstGeom>
            </p:spPr>
          </p:pic>
          <p:sp>
            <p:nvSpPr>
              <p:cNvPr id="34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4"/>
                <a:ext cx="3206527" cy="2664693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Скругленный прямоугольник 30"/>
            <p:cNvSpPr/>
            <p:nvPr/>
          </p:nvSpPr>
          <p:spPr>
            <a:xfrm>
              <a:off x="4630923" y="860127"/>
              <a:ext cx="3541042" cy="2350978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33439" y="953215"/>
              <a:ext cx="3336004" cy="202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- Що нового ти дізнався на  уроках Абетки Харчування?</a:t>
              </a:r>
            </a:p>
            <a:p>
              <a:r>
                <a:rPr lang="uk-UA" sz="1400" dirty="0"/>
                <a:t>- Що найбільше тобі сподобалося в наших подорожах?</a:t>
              </a:r>
            </a:p>
            <a:p>
              <a:r>
                <a:rPr lang="uk-UA" sz="1400" dirty="0"/>
                <a:t>- Чи дотримуєшся ти правил здорового харчування, які вивчив разом з нами?</a:t>
              </a:r>
              <a:endParaRPr lang="ru-RU" sz="1400" dirty="0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18798" y="89647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5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28651" y="0"/>
            <a:ext cx="12231329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-738191" y="1253586"/>
            <a:ext cx="4415278" cy="5998716"/>
            <a:chOff x="-745298" y="1210490"/>
            <a:chExt cx="4415278" cy="599871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5298" y="1210490"/>
              <a:ext cx="4415278" cy="5998716"/>
            </a:xfrm>
            <a:prstGeom prst="rect">
              <a:avLst/>
            </a:prstGeom>
          </p:spPr>
        </p:pic>
        <p:pic>
          <p:nvPicPr>
            <p:cNvPr id="1026" name="Picture 2" descr="Ланч бокс ZiBi KIDS Line, салатовый (ZB.3055-15) купить в интернет-магазине  OfficeTime: цены, отзывы, фото, характеристики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12" y="4653898"/>
              <a:ext cx="1207058" cy="81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446446" y="81513"/>
            <a:ext cx="3720353" cy="2026024"/>
            <a:chOff x="446446" y="81513"/>
            <a:chExt cx="3720353" cy="2026024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446446" y="81513"/>
              <a:ext cx="3720353" cy="2026024"/>
            </a:xfrm>
            <a:prstGeom prst="wedgeEllipseCallout">
              <a:avLst>
                <a:gd name="adj1" fmla="val -24831"/>
                <a:gd name="adj2" fmla="val 663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1965" y="353211"/>
              <a:ext cx="34962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Ой, ледь не забула! Щоб залишатися ситим впродовж дня і дотримуватись режиму харчування навіть в школі або у подорожі, є  чудова річ, ланчбокс!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113" b="1"/>
          <a:stretch/>
        </p:blipFill>
        <p:spPr>
          <a:xfrm>
            <a:off x="8086282" y="166786"/>
            <a:ext cx="4057650" cy="22470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5" y="3173070"/>
            <a:ext cx="5153237" cy="313407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307666" y="1592861"/>
            <a:ext cx="3148037" cy="1385470"/>
            <a:chOff x="215153" y="132350"/>
            <a:chExt cx="6472518" cy="109103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15154" y="138490"/>
              <a:ext cx="6472517" cy="95410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153" y="132350"/>
              <a:ext cx="6472516" cy="1091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rgbClr val="00B050"/>
                  </a:solidFill>
                </a:rPr>
                <a:t>Домашнє завдання</a:t>
              </a:r>
              <a:r>
                <a:rPr lang="uk-UA" sz="1400" dirty="0">
                  <a:solidFill>
                    <a:srgbClr val="00B050"/>
                  </a:solidFill>
                </a:rPr>
                <a:t> </a:t>
              </a:r>
            </a:p>
            <a:p>
              <a:r>
                <a:rPr lang="uk-UA" sz="1400" dirty="0"/>
                <a:t>Користуючись вказаними правилами, спробуй спланувати з дорослими, що ти покладеш до свого ланчбоксу.</a:t>
              </a:r>
            </a:p>
            <a:p>
              <a:r>
                <a:rPr lang="uk-UA" sz="1400" dirty="0"/>
                <a:t>Занотуй усі варіанти.</a:t>
              </a:r>
              <a:endParaRPr lang="ru-RU" sz="14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46561"/>
          <a:stretch/>
        </p:blipFill>
        <p:spPr>
          <a:xfrm>
            <a:off x="8238204" y="2413802"/>
            <a:ext cx="8327877" cy="48238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29" y="3624052"/>
            <a:ext cx="1120184" cy="10367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5058">
            <a:off x="9770398" y="4660818"/>
            <a:ext cx="1120184" cy="10367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536" flipH="1">
            <a:off x="10659796" y="3478530"/>
            <a:ext cx="1050790" cy="10367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72445" y="600437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4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95669" y="21040"/>
            <a:ext cx="2631977" cy="1749666"/>
            <a:chOff x="386767" y="151276"/>
            <a:chExt cx="2581652" cy="1611086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386767" y="151276"/>
              <a:ext cx="2525401" cy="1611086"/>
            </a:xfrm>
            <a:prstGeom prst="wedgeEllipseCallout">
              <a:avLst>
                <a:gd name="adj1" fmla="val 31543"/>
                <a:gd name="adj2" fmla="val 7085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10758" y="323327"/>
              <a:ext cx="2557661" cy="121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Натру моркви – отримаю вітамін А, додам яєць – там білок, а ще квасолі, риби, меду і цибулі!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0" y="5966314"/>
            <a:ext cx="12182475" cy="891686"/>
            <a:chOff x="0" y="5966314"/>
            <a:chExt cx="12182475" cy="89168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>
              <a:off x="0" y="5966315"/>
              <a:ext cx="4800600" cy="89168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 flipH="1">
              <a:off x="4800600" y="5966314"/>
              <a:ext cx="4119905" cy="89168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/>
            <a:srcRect l="2464" t="88197" r="39458"/>
            <a:stretch/>
          </p:blipFill>
          <p:spPr>
            <a:xfrm>
              <a:off x="8920505" y="5966314"/>
              <a:ext cx="3261970" cy="891685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124896" y="2039648"/>
            <a:ext cx="3126377" cy="1797553"/>
            <a:chOff x="28461" y="2108772"/>
            <a:chExt cx="3126377" cy="1797553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28461" y="2108772"/>
              <a:ext cx="3126377" cy="1797553"/>
            </a:xfrm>
            <a:prstGeom prst="wedgeEllipseCallout">
              <a:avLst>
                <a:gd name="adj1" fmla="val -10310"/>
                <a:gd name="adj2" fmla="val 8451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400" y="2264888"/>
              <a:ext cx="29861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Я так багато нового та корисного дізнався з наших подорожей, що тепер можу здивувати Смачнюлю супер корисною стравою.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103369" y="1069871"/>
            <a:ext cx="2790608" cy="1787306"/>
            <a:chOff x="9103369" y="1069871"/>
            <a:chExt cx="2790608" cy="1787306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9103369" y="1069871"/>
              <a:ext cx="2790608" cy="1787306"/>
            </a:xfrm>
            <a:prstGeom prst="wedgeEllipseCallout">
              <a:avLst>
                <a:gd name="adj1" fmla="val 10933"/>
                <a:gd name="adj2" fmla="val 8641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129632" y="1231363"/>
              <a:ext cx="27380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ти не врахував одну важливу річ – їжа має бути не лише корисною, а й привабливою на вигляд та смачною!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629" t="6879" r="2635" b="2680"/>
          <a:stretch/>
        </p:blipFill>
        <p:spPr>
          <a:xfrm>
            <a:off x="3933890" y="1798366"/>
            <a:ext cx="4222377" cy="1757082"/>
          </a:xfrm>
          <a:prstGeom prst="rect">
            <a:avLst/>
          </a:prstGeom>
          <a:ln w="19050">
            <a:solidFill>
              <a:srgbClr val="FF339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167">
            <a:off x="-282948" y="3005703"/>
            <a:ext cx="3359245" cy="4199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125" flipH="1">
            <a:off x="9223223" y="2090306"/>
            <a:ext cx="3650669" cy="50932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65824" y="4060586"/>
            <a:ext cx="4134888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/>
              <a:t>Очима</a:t>
            </a:r>
            <a:r>
              <a:rPr lang="ru-RU" sz="1600" dirty="0"/>
              <a:t> бачимо </a:t>
            </a:r>
            <a:r>
              <a:rPr lang="ru-RU" sz="1600" dirty="0" err="1"/>
              <a:t>зовн</a:t>
            </a:r>
            <a:r>
              <a:rPr lang="uk-UA" sz="1600" dirty="0" err="1"/>
              <a:t>ішній</a:t>
            </a:r>
            <a:r>
              <a:rPr lang="uk-UA" sz="1600" dirty="0"/>
              <a:t> вигляд їжі.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456627" y="4579891"/>
            <a:ext cx="4134888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b="1" dirty="0"/>
              <a:t>Ніс </a:t>
            </a:r>
            <a:r>
              <a:rPr lang="uk-UA" sz="1600" dirty="0"/>
              <a:t>допомагає відчути запах їжі.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456626" y="5105231"/>
            <a:ext cx="575484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b="1" dirty="0"/>
              <a:t>Язик та ротова порожнина </a:t>
            </a:r>
            <a:r>
              <a:rPr lang="uk-UA" sz="1600" dirty="0"/>
              <a:t>допомогають визначити смак їжі.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465824" y="5624536"/>
            <a:ext cx="575484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/>
              <a:t>За допомогою </a:t>
            </a:r>
            <a:r>
              <a:rPr lang="uk-UA" sz="1600" b="1" dirty="0"/>
              <a:t>рук</a:t>
            </a:r>
            <a:r>
              <a:rPr lang="uk-UA" sz="1600" dirty="0"/>
              <a:t> ми можемо вивчити їжу на дотик.</a:t>
            </a:r>
            <a:endParaRPr lang="ru-RU" sz="1600" dirty="0"/>
          </a:p>
        </p:txBody>
      </p:sp>
      <p:sp>
        <p:nvSpPr>
          <p:cNvPr id="24" name="Полилиния 23"/>
          <p:cNvSpPr/>
          <p:nvPr/>
        </p:nvSpPr>
        <p:spPr>
          <a:xfrm>
            <a:off x="7611035" y="4115817"/>
            <a:ext cx="2967318" cy="281734"/>
          </a:xfrm>
          <a:custGeom>
            <a:avLst/>
            <a:gdLst>
              <a:gd name="connsiteX0" fmla="*/ 0 w 2967318"/>
              <a:gd name="connsiteY0" fmla="*/ 97595 h 281734"/>
              <a:gd name="connsiteX1" fmla="*/ 322730 w 2967318"/>
              <a:gd name="connsiteY1" fmla="*/ 7948 h 281734"/>
              <a:gd name="connsiteX2" fmla="*/ 717177 w 2967318"/>
              <a:gd name="connsiteY2" fmla="*/ 276889 h 281734"/>
              <a:gd name="connsiteX3" fmla="*/ 1219200 w 2967318"/>
              <a:gd name="connsiteY3" fmla="*/ 187242 h 281734"/>
              <a:gd name="connsiteX4" fmla="*/ 1622612 w 2967318"/>
              <a:gd name="connsiteY4" fmla="*/ 267924 h 281734"/>
              <a:gd name="connsiteX5" fmla="*/ 2151530 w 2967318"/>
              <a:gd name="connsiteY5" fmla="*/ 70701 h 281734"/>
              <a:gd name="connsiteX6" fmla="*/ 2662518 w 2967318"/>
              <a:gd name="connsiteY6" fmla="*/ 214136 h 281734"/>
              <a:gd name="connsiteX7" fmla="*/ 2967318 w 2967318"/>
              <a:gd name="connsiteY7" fmla="*/ 151383 h 28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7318" h="281734">
                <a:moveTo>
                  <a:pt x="0" y="97595"/>
                </a:moveTo>
                <a:cubicBezTo>
                  <a:pt x="101600" y="37830"/>
                  <a:pt x="203201" y="-21934"/>
                  <a:pt x="322730" y="7948"/>
                </a:cubicBezTo>
                <a:cubicBezTo>
                  <a:pt x="442259" y="37830"/>
                  <a:pt x="567765" y="247007"/>
                  <a:pt x="717177" y="276889"/>
                </a:cubicBezTo>
                <a:cubicBezTo>
                  <a:pt x="866589" y="306771"/>
                  <a:pt x="1068294" y="188736"/>
                  <a:pt x="1219200" y="187242"/>
                </a:cubicBezTo>
                <a:cubicBezTo>
                  <a:pt x="1370106" y="185748"/>
                  <a:pt x="1467224" y="287348"/>
                  <a:pt x="1622612" y="267924"/>
                </a:cubicBezTo>
                <a:cubicBezTo>
                  <a:pt x="1778000" y="248501"/>
                  <a:pt x="1978212" y="79666"/>
                  <a:pt x="2151530" y="70701"/>
                </a:cubicBezTo>
                <a:cubicBezTo>
                  <a:pt x="2324848" y="61736"/>
                  <a:pt x="2526553" y="200689"/>
                  <a:pt x="2662518" y="214136"/>
                </a:cubicBezTo>
                <a:cubicBezTo>
                  <a:pt x="2798483" y="227583"/>
                  <a:pt x="2882900" y="189483"/>
                  <a:pt x="2967318" y="151383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7593106" y="4449599"/>
            <a:ext cx="3307976" cy="447358"/>
          </a:xfrm>
          <a:custGeom>
            <a:avLst/>
            <a:gdLst>
              <a:gd name="connsiteX0" fmla="*/ 0 w 3307976"/>
              <a:gd name="connsiteY0" fmla="*/ 319625 h 447358"/>
              <a:gd name="connsiteX1" fmla="*/ 394447 w 3307976"/>
              <a:gd name="connsiteY1" fmla="*/ 221013 h 447358"/>
              <a:gd name="connsiteX2" fmla="*/ 842682 w 3307976"/>
              <a:gd name="connsiteY2" fmla="*/ 445130 h 447358"/>
              <a:gd name="connsiteX3" fmla="*/ 1362635 w 3307976"/>
              <a:gd name="connsiteY3" fmla="*/ 337554 h 447358"/>
              <a:gd name="connsiteX4" fmla="*/ 2008094 w 3307976"/>
              <a:gd name="connsiteY4" fmla="*/ 364448 h 447358"/>
              <a:gd name="connsiteX5" fmla="*/ 2411506 w 3307976"/>
              <a:gd name="connsiteY5" fmla="*/ 176189 h 447358"/>
              <a:gd name="connsiteX6" fmla="*/ 2743200 w 3307976"/>
              <a:gd name="connsiteY6" fmla="*/ 113436 h 447358"/>
              <a:gd name="connsiteX7" fmla="*/ 3137647 w 3307976"/>
              <a:gd name="connsiteY7" fmla="*/ 5860 h 447358"/>
              <a:gd name="connsiteX8" fmla="*/ 3307976 w 3307976"/>
              <a:gd name="connsiteY8" fmla="*/ 23789 h 44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976" h="447358">
                <a:moveTo>
                  <a:pt x="0" y="319625"/>
                </a:moveTo>
                <a:cubicBezTo>
                  <a:pt x="127000" y="259860"/>
                  <a:pt x="254000" y="200096"/>
                  <a:pt x="394447" y="221013"/>
                </a:cubicBezTo>
                <a:cubicBezTo>
                  <a:pt x="534894" y="241930"/>
                  <a:pt x="681317" y="425707"/>
                  <a:pt x="842682" y="445130"/>
                </a:cubicBezTo>
                <a:cubicBezTo>
                  <a:pt x="1004047" y="464553"/>
                  <a:pt x="1168400" y="351001"/>
                  <a:pt x="1362635" y="337554"/>
                </a:cubicBezTo>
                <a:cubicBezTo>
                  <a:pt x="1556870" y="324107"/>
                  <a:pt x="1833282" y="391342"/>
                  <a:pt x="2008094" y="364448"/>
                </a:cubicBezTo>
                <a:cubicBezTo>
                  <a:pt x="2182906" y="337554"/>
                  <a:pt x="2288988" y="218024"/>
                  <a:pt x="2411506" y="176189"/>
                </a:cubicBezTo>
                <a:cubicBezTo>
                  <a:pt x="2534024" y="134354"/>
                  <a:pt x="2622177" y="141824"/>
                  <a:pt x="2743200" y="113436"/>
                </a:cubicBezTo>
                <a:cubicBezTo>
                  <a:pt x="2864224" y="85048"/>
                  <a:pt x="3043518" y="20801"/>
                  <a:pt x="3137647" y="5860"/>
                </a:cubicBezTo>
                <a:cubicBezTo>
                  <a:pt x="3231776" y="-9081"/>
                  <a:pt x="3269876" y="7354"/>
                  <a:pt x="3307976" y="23789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9224682" y="4598894"/>
            <a:ext cx="1622612" cy="720553"/>
          </a:xfrm>
          <a:custGeom>
            <a:avLst/>
            <a:gdLst>
              <a:gd name="connsiteX0" fmla="*/ 0 w 1622612"/>
              <a:gd name="connsiteY0" fmla="*/ 672353 h 720553"/>
              <a:gd name="connsiteX1" fmla="*/ 251012 w 1622612"/>
              <a:gd name="connsiteY1" fmla="*/ 717177 h 720553"/>
              <a:gd name="connsiteX2" fmla="*/ 537883 w 1622612"/>
              <a:gd name="connsiteY2" fmla="*/ 591671 h 720553"/>
              <a:gd name="connsiteX3" fmla="*/ 932330 w 1622612"/>
              <a:gd name="connsiteY3" fmla="*/ 564777 h 720553"/>
              <a:gd name="connsiteX4" fmla="*/ 1138518 w 1622612"/>
              <a:gd name="connsiteY4" fmla="*/ 295835 h 720553"/>
              <a:gd name="connsiteX5" fmla="*/ 1434353 w 1622612"/>
              <a:gd name="connsiteY5" fmla="*/ 179294 h 720553"/>
              <a:gd name="connsiteX6" fmla="*/ 1622612 w 1622612"/>
              <a:gd name="connsiteY6" fmla="*/ 0 h 72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2612" h="720553">
                <a:moveTo>
                  <a:pt x="0" y="672353"/>
                </a:moveTo>
                <a:cubicBezTo>
                  <a:pt x="80682" y="701488"/>
                  <a:pt x="161365" y="730624"/>
                  <a:pt x="251012" y="717177"/>
                </a:cubicBezTo>
                <a:cubicBezTo>
                  <a:pt x="340659" y="703730"/>
                  <a:pt x="424330" y="617071"/>
                  <a:pt x="537883" y="591671"/>
                </a:cubicBezTo>
                <a:cubicBezTo>
                  <a:pt x="651436" y="566271"/>
                  <a:pt x="832224" y="614083"/>
                  <a:pt x="932330" y="564777"/>
                </a:cubicBezTo>
                <a:cubicBezTo>
                  <a:pt x="1032436" y="515471"/>
                  <a:pt x="1054847" y="360082"/>
                  <a:pt x="1138518" y="295835"/>
                </a:cubicBezTo>
                <a:cubicBezTo>
                  <a:pt x="1222189" y="231588"/>
                  <a:pt x="1353671" y="228600"/>
                  <a:pt x="1434353" y="179294"/>
                </a:cubicBezTo>
                <a:cubicBezTo>
                  <a:pt x="1515035" y="129988"/>
                  <a:pt x="1568823" y="64994"/>
                  <a:pt x="1622612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233647" y="5325035"/>
            <a:ext cx="1353671" cy="555949"/>
          </a:xfrm>
          <a:custGeom>
            <a:avLst/>
            <a:gdLst>
              <a:gd name="connsiteX0" fmla="*/ 0 w 1353671"/>
              <a:gd name="connsiteY0" fmla="*/ 466165 h 555949"/>
              <a:gd name="connsiteX1" fmla="*/ 322729 w 1353671"/>
              <a:gd name="connsiteY1" fmla="*/ 555812 h 555949"/>
              <a:gd name="connsiteX2" fmla="*/ 564777 w 1353671"/>
              <a:gd name="connsiteY2" fmla="*/ 448236 h 555949"/>
              <a:gd name="connsiteX3" fmla="*/ 806824 w 1353671"/>
              <a:gd name="connsiteY3" fmla="*/ 304800 h 555949"/>
              <a:gd name="connsiteX4" fmla="*/ 1219200 w 1353671"/>
              <a:gd name="connsiteY4" fmla="*/ 322730 h 555949"/>
              <a:gd name="connsiteX5" fmla="*/ 1353671 w 1353671"/>
              <a:gd name="connsiteY5" fmla="*/ 0 h 55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671" h="555949">
                <a:moveTo>
                  <a:pt x="0" y="466165"/>
                </a:moveTo>
                <a:cubicBezTo>
                  <a:pt x="114300" y="512482"/>
                  <a:pt x="228600" y="558800"/>
                  <a:pt x="322729" y="555812"/>
                </a:cubicBezTo>
                <a:cubicBezTo>
                  <a:pt x="416858" y="552824"/>
                  <a:pt x="484095" y="490071"/>
                  <a:pt x="564777" y="448236"/>
                </a:cubicBezTo>
                <a:cubicBezTo>
                  <a:pt x="645459" y="406401"/>
                  <a:pt x="697754" y="325718"/>
                  <a:pt x="806824" y="304800"/>
                </a:cubicBezTo>
                <a:cubicBezTo>
                  <a:pt x="915894" y="283882"/>
                  <a:pt x="1128059" y="373530"/>
                  <a:pt x="1219200" y="322730"/>
                </a:cubicBezTo>
                <a:cubicBezTo>
                  <a:pt x="1310341" y="271930"/>
                  <a:pt x="1353671" y="0"/>
                  <a:pt x="1353671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2884994" y="223548"/>
            <a:ext cx="7240616" cy="1045780"/>
            <a:chOff x="2548844" y="256190"/>
            <a:chExt cx="7240616" cy="1045780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548844" y="256190"/>
              <a:ext cx="7240616" cy="960247"/>
              <a:chOff x="215154" y="132350"/>
              <a:chExt cx="6741458" cy="960247"/>
            </a:xfrm>
          </p:grpSpPr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215154" y="138490"/>
                <a:ext cx="6472517" cy="95410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15154" y="132350"/>
                <a:ext cx="6741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4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548844" y="347863"/>
              <a:ext cx="69517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rgbClr val="FF3399"/>
                  </a:solidFill>
                </a:rPr>
                <a:t>Завдання</a:t>
              </a:r>
            </a:p>
            <a:p>
              <a:r>
                <a:rPr lang="uk-UA" sz="1400" dirty="0"/>
                <a:t>Розглянь продукти на екрані. Пригадай, до якої групи продуктів належить кожен із них. Які поживні речовини вони містять? Яку страву можна приготувати з них?</a:t>
              </a:r>
              <a:endParaRPr lang="ru-RU" sz="1400" dirty="0"/>
            </a:p>
            <a:p>
              <a:endParaRPr lang="ru-RU" sz="1400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00" y="1424711"/>
            <a:ext cx="2876550" cy="25812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940469" y="19192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6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8449092" y="2956653"/>
            <a:ext cx="2242924" cy="1848429"/>
            <a:chOff x="8119759" y="2931278"/>
            <a:chExt cx="2352827" cy="1664209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8119759" y="2931278"/>
              <a:ext cx="2352827" cy="1664209"/>
            </a:xfrm>
            <a:prstGeom prst="wedgeEllipseCallout">
              <a:avLst>
                <a:gd name="adj1" fmla="val 49932"/>
                <a:gd name="adj2" fmla="val 5155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44242" y="3215474"/>
              <a:ext cx="218046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Смачнюлю, щось я вже зголоднів. Давай приготуємо одну з моїх улюблених страв – млинці з яблуками?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3796" y="1753133"/>
            <a:ext cx="2451242" cy="1788429"/>
            <a:chOff x="422398" y="1371033"/>
            <a:chExt cx="2528934" cy="1788429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422398" y="1371033"/>
              <a:ext cx="2528934" cy="1788429"/>
            </a:xfrm>
            <a:prstGeom prst="wedgeEllipseCallout">
              <a:avLst>
                <a:gd name="adj1" fmla="val -21524"/>
                <a:gd name="adj2" fmla="val 8002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0477" y="1647304"/>
              <a:ext cx="23050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Питайлику, це чудова ідея, проте спочатку потрібно підготуватись. Давай розглянемо прості правила поведінки на кухні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15154" y="132350"/>
            <a:ext cx="6741458" cy="960247"/>
            <a:chOff x="215154" y="132350"/>
            <a:chExt cx="6741458" cy="960247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215154" y="138490"/>
              <a:ext cx="6472517" cy="95410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5154" y="132350"/>
              <a:ext cx="67414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rgbClr val="FF3399"/>
                  </a:solidFill>
                </a:rPr>
                <a:t>Завдання</a:t>
              </a:r>
              <a:r>
                <a:rPr lang="uk-UA" sz="1400" dirty="0">
                  <a:solidFill>
                    <a:srgbClr val="FF3399"/>
                  </a:solidFill>
                </a:rPr>
                <a:t> </a:t>
              </a:r>
            </a:p>
            <a:p>
              <a:r>
                <a:rPr lang="uk-UA" sz="1400" dirty="0"/>
                <a:t>1. Ознайомся з правилами поведінки на кухні.</a:t>
              </a:r>
            </a:p>
            <a:p>
              <a:r>
                <a:rPr lang="uk-UA" sz="1400" dirty="0"/>
                <a:t>2. Питайлик так багато всього вчив, що правила в його голові трохи переплутались. Допоможи сформулювати ще 2 правила харчової гігієни</a:t>
              </a:r>
              <a:endParaRPr lang="ru-RU" sz="14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0646371" y="1349333"/>
            <a:ext cx="1698686" cy="1001808"/>
            <a:chOff x="10885641" y="1374043"/>
            <a:chExt cx="1459415" cy="977097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10885641" y="1374043"/>
              <a:ext cx="1306359" cy="977097"/>
            </a:xfrm>
            <a:prstGeom prst="cloudCallout">
              <a:avLst>
                <a:gd name="adj1" fmla="val 22119"/>
                <a:gd name="adj2" fmla="val 9157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020887" y="1662113"/>
              <a:ext cx="1324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Мити овочі… </a:t>
              </a:r>
              <a:endParaRPr lang="ru-RU" sz="14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9435401" y="1135072"/>
            <a:ext cx="1248990" cy="975659"/>
            <a:chOff x="9843178" y="2201725"/>
            <a:chExt cx="1177709" cy="891246"/>
          </a:xfrm>
        </p:grpSpPr>
        <p:sp>
          <p:nvSpPr>
            <p:cNvPr id="14" name="Выноска-облако 13"/>
            <p:cNvSpPr/>
            <p:nvPr/>
          </p:nvSpPr>
          <p:spPr>
            <a:xfrm>
              <a:off x="9843178" y="2201725"/>
              <a:ext cx="1177709" cy="891246"/>
            </a:xfrm>
            <a:prstGeom prst="cloudCallout">
              <a:avLst>
                <a:gd name="adj1" fmla="val 41831"/>
                <a:gd name="adj2" fmla="val 1433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43178" y="2341280"/>
              <a:ext cx="1159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Овочі </a:t>
              </a:r>
            </a:p>
            <a:p>
              <a:pPr algn="ctr"/>
              <a:r>
                <a:rPr lang="uk-UA" sz="1400" dirty="0"/>
                <a:t>та фрукти…</a:t>
              </a:r>
              <a:endParaRPr lang="ru-RU" sz="14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598569" y="1465877"/>
            <a:ext cx="1805948" cy="1301469"/>
            <a:chOff x="9079693" y="708899"/>
            <a:chExt cx="1805948" cy="1301469"/>
          </a:xfrm>
        </p:grpSpPr>
        <p:sp>
          <p:nvSpPr>
            <p:cNvPr id="18" name="Выноска-облако 17"/>
            <p:cNvSpPr/>
            <p:nvPr/>
          </p:nvSpPr>
          <p:spPr>
            <a:xfrm>
              <a:off x="9079693" y="708899"/>
              <a:ext cx="1805948" cy="1301469"/>
            </a:xfrm>
            <a:prstGeom prst="cloudCallout">
              <a:avLst>
                <a:gd name="adj1" fmla="val 46712"/>
                <a:gd name="adj2" fmla="val 559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78290" y="930744"/>
              <a:ext cx="1608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Мають бути свіжими та неушкодженими</a:t>
              </a:r>
              <a:endParaRPr lang="ru-RU" sz="14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0575089" y="138490"/>
            <a:ext cx="1539938" cy="891246"/>
            <a:chOff x="10575089" y="138490"/>
            <a:chExt cx="1539938" cy="891246"/>
          </a:xfrm>
        </p:grpSpPr>
        <p:sp>
          <p:nvSpPr>
            <p:cNvPr id="24" name="Выноска-облако 23"/>
            <p:cNvSpPr/>
            <p:nvPr/>
          </p:nvSpPr>
          <p:spPr>
            <a:xfrm>
              <a:off x="10575089" y="138490"/>
              <a:ext cx="1531548" cy="891246"/>
            </a:xfrm>
            <a:prstGeom prst="cloudCallout">
              <a:avLst>
                <a:gd name="adj1" fmla="val 5891"/>
                <a:gd name="adj2" fmla="val 7866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575089" y="300133"/>
              <a:ext cx="1539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М’ясо, рибу, птицю</a:t>
              </a:r>
              <a:endParaRPr lang="ru-RU" sz="1400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896759" y="7513"/>
            <a:ext cx="1480714" cy="1208546"/>
            <a:chOff x="7896759" y="7513"/>
            <a:chExt cx="1480714" cy="1208546"/>
          </a:xfrm>
        </p:grpSpPr>
        <p:sp>
          <p:nvSpPr>
            <p:cNvPr id="22" name="Выноска-облако 21"/>
            <p:cNvSpPr/>
            <p:nvPr/>
          </p:nvSpPr>
          <p:spPr>
            <a:xfrm>
              <a:off x="7896759" y="7513"/>
              <a:ext cx="1480714" cy="1208546"/>
            </a:xfrm>
            <a:prstGeom prst="cloudCallout">
              <a:avLst>
                <a:gd name="adj1" fmla="val 77514"/>
                <a:gd name="adj2" fmla="val 3856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49404" y="214781"/>
              <a:ext cx="13754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Промити холодною водою</a:t>
              </a:r>
              <a:endParaRPr lang="ru-RU" sz="1400" dirty="0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/>
          <a:srcRect l="2498" t="1859" r="1622" b="6114"/>
          <a:stretch/>
        </p:blipFill>
        <p:spPr>
          <a:xfrm>
            <a:off x="3191939" y="1359633"/>
            <a:ext cx="1676400" cy="1622612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0765038" y="2670738"/>
            <a:ext cx="1525426" cy="1132703"/>
            <a:chOff x="10894762" y="2808714"/>
            <a:chExt cx="1395701" cy="994727"/>
          </a:xfrm>
        </p:grpSpPr>
        <p:sp>
          <p:nvSpPr>
            <p:cNvPr id="26" name="Выноска-облако 25"/>
            <p:cNvSpPr/>
            <p:nvPr/>
          </p:nvSpPr>
          <p:spPr>
            <a:xfrm>
              <a:off x="10894762" y="2808714"/>
              <a:ext cx="1250385" cy="994727"/>
            </a:xfrm>
            <a:prstGeom prst="cloudCallout">
              <a:avLst>
                <a:gd name="adj1" fmla="val -20371"/>
                <a:gd name="adj2" fmla="val 10844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66294" y="3110554"/>
              <a:ext cx="1324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у теплій воді</a:t>
              </a:r>
              <a:endParaRPr lang="ru-RU" sz="1400" dirty="0"/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l="2695" t="1862" r="3750" b="4490"/>
          <a:stretch/>
        </p:blipFill>
        <p:spPr>
          <a:xfrm>
            <a:off x="5517231" y="1349332"/>
            <a:ext cx="1595717" cy="163864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/>
          <a:srcRect l="1700" t="1863" r="1541" b="1379"/>
          <a:stretch/>
        </p:blipFill>
        <p:spPr>
          <a:xfrm>
            <a:off x="1975099" y="3975751"/>
            <a:ext cx="1665531" cy="16655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/>
          <a:srcRect l="1238" t="4617" r="1510" b="5305"/>
          <a:stretch/>
        </p:blipFill>
        <p:spPr>
          <a:xfrm>
            <a:off x="4202313" y="3947132"/>
            <a:ext cx="1766048" cy="16495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/>
          <a:srcRect l="772" t="3804" r="432" b="1209"/>
          <a:stretch/>
        </p:blipFill>
        <p:spPr>
          <a:xfrm>
            <a:off x="6530044" y="3944060"/>
            <a:ext cx="1748118" cy="165257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857099" y="5760356"/>
            <a:ext cx="1901529" cy="612904"/>
            <a:chOff x="3072564" y="4855209"/>
            <a:chExt cx="1901529" cy="612904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3072564" y="4855209"/>
              <a:ext cx="1901529" cy="6091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31557" y="4867949"/>
              <a:ext cx="175633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Біля плити потрібно бути обережним та не торкатися гарячого посуду</a:t>
              </a:r>
              <a:endParaRPr lang="ru-RU" sz="11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046495" y="5667156"/>
            <a:ext cx="2077684" cy="799929"/>
            <a:chOff x="3003396" y="4855208"/>
            <a:chExt cx="2077684" cy="79992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3072564" y="4855208"/>
              <a:ext cx="1901529" cy="79992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03396" y="4883296"/>
              <a:ext cx="20776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Завжди слід просити дорослих допомогти з великими каструлями та іншими важкими предметами</a:t>
              </a:r>
              <a:endParaRPr lang="ru-RU" sz="105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079374" y="3078441"/>
            <a:ext cx="1901529" cy="609182"/>
            <a:chOff x="3072564" y="4855209"/>
            <a:chExt cx="1901529" cy="609182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3072564" y="4855209"/>
              <a:ext cx="1901529" cy="6091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86640" y="4929252"/>
              <a:ext cx="1873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/>
                <a:t>Треба завжди мити руки перед приготуванням їжі</a:t>
              </a:r>
              <a:endParaRPr lang="ru-RU" sz="11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319824" y="3065990"/>
            <a:ext cx="2077684" cy="628252"/>
            <a:chOff x="3003396" y="4855209"/>
            <a:chExt cx="2077684" cy="628252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3072564" y="4855209"/>
              <a:ext cx="1901529" cy="62825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03396" y="4883296"/>
              <a:ext cx="20776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Спочатку варто відкривати кран з холодною, а потім – з гарячою водою</a:t>
              </a:r>
              <a:endParaRPr lang="ru-RU" sz="1050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419503" y="5647685"/>
            <a:ext cx="1979661" cy="958897"/>
            <a:chOff x="3052407" y="4838906"/>
            <a:chExt cx="1979661" cy="958897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072564" y="4855209"/>
              <a:ext cx="1901529" cy="94259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52407" y="4838906"/>
              <a:ext cx="197966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/>
                <a:t>Користуватися ножами, плитою та іншим кухонним обладнанням можна лише у присутності дорослих та їхнього дозволу.</a:t>
              </a:r>
              <a:endParaRPr lang="ru-RU" sz="105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33" y="2900797"/>
            <a:ext cx="3009100" cy="4120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2174" flipH="1">
            <a:off x="9764330" y="3365324"/>
            <a:ext cx="2901121" cy="389803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8991131" y="590606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7344603" y="1237604"/>
            <a:ext cx="3053852" cy="1705006"/>
            <a:chOff x="10618537" y="1363195"/>
            <a:chExt cx="1337636" cy="977097"/>
          </a:xfrm>
        </p:grpSpPr>
        <p:sp>
          <p:nvSpPr>
            <p:cNvPr id="61" name="Выноска-облако 60"/>
            <p:cNvSpPr/>
            <p:nvPr/>
          </p:nvSpPr>
          <p:spPr>
            <a:xfrm>
              <a:off x="10618537" y="1363195"/>
              <a:ext cx="1306359" cy="977097"/>
            </a:xfrm>
            <a:prstGeom prst="cloudCallout">
              <a:avLst>
                <a:gd name="adj1" fmla="val 75220"/>
                <a:gd name="adj2" fmla="val 423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632004" y="1669037"/>
              <a:ext cx="1324169" cy="592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М’ясо, рибу, птицю варто промити холодною водою, а овочі та фрукти мити у теплій воді</a:t>
              </a:r>
              <a:endParaRPr lang="ru-RU" sz="1400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9200583" y="252861"/>
            <a:ext cx="2982446" cy="1705006"/>
            <a:chOff x="10618537" y="1363195"/>
            <a:chExt cx="1306359" cy="977097"/>
          </a:xfrm>
        </p:grpSpPr>
        <p:sp>
          <p:nvSpPr>
            <p:cNvPr id="64" name="Выноска-облако 63"/>
            <p:cNvSpPr/>
            <p:nvPr/>
          </p:nvSpPr>
          <p:spPr>
            <a:xfrm>
              <a:off x="10618537" y="1363195"/>
              <a:ext cx="1306359" cy="977097"/>
            </a:xfrm>
            <a:prstGeom prst="cloudCallout">
              <a:avLst>
                <a:gd name="adj1" fmla="val 22119"/>
                <a:gd name="adj2" fmla="val 9157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775359" y="1649004"/>
              <a:ext cx="991460" cy="423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/>
                <a:t>Овочі та фрукти мають бути цілими та неушкодженими!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26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954583"/>
            <a:ext cx="12192000" cy="90341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20"/>
            <a:ext cx="2251245" cy="23248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476" y="1838"/>
            <a:ext cx="2049852" cy="236914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3744800"/>
            <a:ext cx="6695540" cy="2359909"/>
            <a:chOff x="0" y="3744800"/>
            <a:chExt cx="6695540" cy="23599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1" name="Прямоугольник 10"/>
            <p:cNvSpPr/>
            <p:nvPr/>
          </p:nvSpPr>
          <p:spPr>
            <a:xfrm>
              <a:off x="0" y="3744800"/>
              <a:ext cx="6695540" cy="2359909"/>
            </a:xfrm>
            <a:prstGeom prst="rect">
              <a:avLst/>
            </a:prstGeom>
            <a:solidFill>
              <a:srgbClr val="AC9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3744800"/>
              <a:ext cx="6695540" cy="400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493601" y="4195957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66695" y="4195957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493601" y="4800024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260413" y="4800024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39688" y="4199196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782" y="4199196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239688" y="4803263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500" y="4803263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467211" y="-4020"/>
            <a:ext cx="1751403" cy="2337934"/>
            <a:chOff x="2467211" y="-4020"/>
            <a:chExt cx="1751403" cy="233793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987619" y="-4020"/>
              <a:ext cx="696111" cy="1789391"/>
            </a:xfrm>
            <a:prstGeom prst="rect">
              <a:avLst/>
            </a:prstGeom>
            <a:solidFill>
              <a:srgbClr val="8AC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Трапеция 22"/>
            <p:cNvSpPr/>
            <p:nvPr/>
          </p:nvSpPr>
          <p:spPr>
            <a:xfrm>
              <a:off x="2467211" y="1253028"/>
              <a:ext cx="1751403" cy="922954"/>
            </a:xfrm>
            <a:prstGeom prst="trapezoid">
              <a:avLst>
                <a:gd name="adj" fmla="val 57268"/>
              </a:avLst>
            </a:prstGeom>
            <a:solidFill>
              <a:srgbClr val="2BB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67211" y="2175982"/>
              <a:ext cx="1751403" cy="157932"/>
            </a:xfrm>
            <a:prstGeom prst="rect">
              <a:avLst/>
            </a:prstGeom>
            <a:solidFill>
              <a:srgbClr val="F36E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4014651" y="2211109"/>
              <a:ext cx="69669" cy="61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694136" y="1963168"/>
            <a:ext cx="2332591" cy="4257468"/>
            <a:chOff x="6096000" y="1951349"/>
            <a:chExt cx="3179975" cy="4553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096000" y="1951349"/>
              <a:ext cx="3179975" cy="4553146"/>
            </a:xfrm>
            <a:prstGeom prst="roundRect">
              <a:avLst>
                <a:gd name="adj" fmla="val 11627"/>
              </a:avLst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096000" y="3478491"/>
              <a:ext cx="3179975" cy="0"/>
            </a:xfrm>
            <a:prstGeom prst="line">
              <a:avLst/>
            </a:prstGeom>
            <a:ln w="28575">
              <a:solidFill>
                <a:srgbClr val="7C8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Скругленный прямоугольник 33"/>
            <p:cNvSpPr/>
            <p:nvPr/>
          </p:nvSpPr>
          <p:spPr>
            <a:xfrm>
              <a:off x="6297105" y="2716728"/>
              <a:ext cx="103695" cy="584853"/>
            </a:xfrm>
            <a:prstGeom prst="roundRect">
              <a:avLst>
                <a:gd name="adj" fmla="val 50000"/>
              </a:avLst>
            </a:prstGeom>
            <a:solidFill>
              <a:srgbClr val="7C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391972" y="3699631"/>
            <a:ext cx="1868441" cy="2405078"/>
            <a:chOff x="2391972" y="3699631"/>
            <a:chExt cx="1868441" cy="2405078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2391972" y="3744800"/>
              <a:ext cx="1868441" cy="2359909"/>
              <a:chOff x="2391972" y="3744800"/>
              <a:chExt cx="1868441" cy="2359909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2393546" y="3744800"/>
                <a:ext cx="1866867" cy="2359909"/>
              </a:xfrm>
              <a:prstGeom prst="rect">
                <a:avLst/>
              </a:prstGeom>
              <a:solidFill>
                <a:srgbClr val="F3FA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2393546" y="3744800"/>
                <a:ext cx="1866867" cy="157932"/>
              </a:xfrm>
              <a:prstGeom prst="rect">
                <a:avLst/>
              </a:prstGeom>
              <a:solidFill>
                <a:srgbClr val="8ACE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2391972" y="4385765"/>
                <a:ext cx="1866867" cy="157932"/>
              </a:xfrm>
              <a:prstGeom prst="rect">
                <a:avLst/>
              </a:prstGeom>
              <a:solidFill>
                <a:srgbClr val="8ACE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2533998" y="4658435"/>
                <a:ext cx="1599355" cy="1296148"/>
              </a:xfrm>
              <a:prstGeom prst="roundRect">
                <a:avLst>
                  <a:gd name="adj" fmla="val 10620"/>
                </a:avLst>
              </a:prstGeom>
              <a:gradFill flip="none" rotWithShape="1">
                <a:gsLst>
                  <a:gs pos="0">
                    <a:srgbClr val="557474">
                      <a:shade val="30000"/>
                      <a:satMod val="115000"/>
                    </a:srgbClr>
                  </a:gs>
                  <a:gs pos="50000">
                    <a:srgbClr val="557474">
                      <a:shade val="67500"/>
                      <a:satMod val="115000"/>
                    </a:srgbClr>
                  </a:gs>
                  <a:gs pos="100000">
                    <a:srgbClr val="557474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2468895" y="4003780"/>
                <a:ext cx="174171" cy="174171"/>
              </a:xfrm>
              <a:prstGeom prst="ellipse">
                <a:avLst/>
              </a:prstGeom>
              <a:solidFill>
                <a:srgbClr val="F3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2951039" y="4003781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3277589" y="4000617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3610156" y="4000616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3936706" y="4003889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Прямоугольник с двумя скругленными соседними углами 38"/>
            <p:cNvSpPr/>
            <p:nvPr/>
          </p:nvSpPr>
          <p:spPr>
            <a:xfrm>
              <a:off x="3556338" y="3699631"/>
              <a:ext cx="427147" cy="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F4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с двумя скругленными соседними углами 39"/>
            <p:cNvSpPr/>
            <p:nvPr/>
          </p:nvSpPr>
          <p:spPr>
            <a:xfrm>
              <a:off x="2643066" y="3699631"/>
              <a:ext cx="427147" cy="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F4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533" y="441115"/>
            <a:ext cx="5599262" cy="5900048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2726355" y="3239832"/>
            <a:ext cx="2353202" cy="1698634"/>
            <a:chOff x="959571" y="2406932"/>
            <a:chExt cx="2320814" cy="1205819"/>
          </a:xfrm>
        </p:grpSpPr>
        <p:sp>
          <p:nvSpPr>
            <p:cNvPr id="63" name="Овальная выноска 62"/>
            <p:cNvSpPr/>
            <p:nvPr/>
          </p:nvSpPr>
          <p:spPr>
            <a:xfrm>
              <a:off x="971830" y="2406932"/>
              <a:ext cx="2305566" cy="1205819"/>
            </a:xfrm>
            <a:prstGeom prst="wedgeEllipseCallout">
              <a:avLst>
                <a:gd name="adj1" fmla="val 56858"/>
                <a:gd name="adj2" fmla="val 5586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59571" y="2689121"/>
              <a:ext cx="2320814" cy="67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От тепер я вже готовий до приготування нашої смачнючої страви – млинців із яблуками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36" flipH="1">
            <a:off x="4209883" y="3462264"/>
            <a:ext cx="2775046" cy="3750888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929414" y="2612206"/>
            <a:ext cx="1761296" cy="1101151"/>
            <a:chOff x="1105897" y="1955029"/>
            <a:chExt cx="2320814" cy="1205819"/>
          </a:xfrm>
        </p:grpSpPr>
        <p:sp>
          <p:nvSpPr>
            <p:cNvPr id="66" name="Овальная выноска 65"/>
            <p:cNvSpPr/>
            <p:nvPr/>
          </p:nvSpPr>
          <p:spPr>
            <a:xfrm>
              <a:off x="1105897" y="1955029"/>
              <a:ext cx="2305566" cy="1205819"/>
            </a:xfrm>
            <a:prstGeom prst="wedgeEllipseCallout">
              <a:avLst>
                <a:gd name="adj1" fmla="val -32385"/>
                <a:gd name="adj2" fmla="val 809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05897" y="2174005"/>
              <a:ext cx="2320814" cy="63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Давай спочатку вивчимо рецепт їх приготування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32">
            <a:off x="-457543" y="2965294"/>
            <a:ext cx="2989001" cy="4114906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2366140" y="558509"/>
            <a:ext cx="1953543" cy="1154594"/>
            <a:chOff x="4630920" y="291751"/>
            <a:chExt cx="3618426" cy="2138582"/>
          </a:xfrm>
        </p:grpSpPr>
        <p:grpSp>
          <p:nvGrpSpPr>
            <p:cNvPr id="69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1"/>
              <a:ext cx="3618426" cy="2138582"/>
              <a:chOff x="5768413" y="2089544"/>
              <a:chExt cx="3276599" cy="1952030"/>
            </a:xfrm>
          </p:grpSpPr>
          <p:pic>
            <p:nvPicPr>
              <p:cNvPr id="72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9" cstate="print"/>
              <a:srcRect l="48999" t="4789" r="6172" b="88868"/>
              <a:stretch/>
            </p:blipFill>
            <p:spPr>
              <a:xfrm>
                <a:off x="5768413" y="2103762"/>
                <a:ext cx="3276599" cy="504581"/>
              </a:xfrm>
              <a:prstGeom prst="rect">
                <a:avLst/>
              </a:prstGeom>
            </p:spPr>
          </p:pic>
          <p:sp>
            <p:nvSpPr>
              <p:cNvPr id="73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4"/>
                <a:ext cx="3206528" cy="1952030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0" name="Скругленный прямоугольник 69"/>
            <p:cNvSpPr/>
            <p:nvPr/>
          </p:nvSpPr>
          <p:spPr>
            <a:xfrm>
              <a:off x="4630921" y="860128"/>
              <a:ext cx="3541044" cy="1553636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27030" y="941064"/>
              <a:ext cx="3336005" cy="136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Чи любиш  ти млинці? Яка начинка тобі подобається?</a:t>
              </a:r>
              <a:endParaRPr lang="ru-RU" sz="1400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69624" y="33041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C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558902" y="385483"/>
            <a:ext cx="2401510" cy="1798608"/>
            <a:chOff x="265108" y="1566214"/>
            <a:chExt cx="2864302" cy="1891031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265108" y="1566214"/>
              <a:ext cx="2864302" cy="1891031"/>
            </a:xfrm>
            <a:prstGeom prst="wedgeEllipseCallout">
              <a:avLst>
                <a:gd name="adj1" fmla="val 68741"/>
                <a:gd name="adj2" fmla="val 4917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235" y="1919175"/>
              <a:ext cx="2360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А можна я розповім тобі вірш про яблука?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561">
            <a:off x="2236360" y="461858"/>
            <a:ext cx="3876002" cy="484500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785412" y="2562054"/>
            <a:ext cx="3406587" cy="2692867"/>
            <a:chOff x="8785412" y="2562054"/>
            <a:chExt cx="3406587" cy="2692867"/>
          </a:xfrm>
        </p:grpSpPr>
        <p:sp>
          <p:nvSpPr>
            <p:cNvPr id="43" name="Овальная выноска 42"/>
            <p:cNvSpPr/>
            <p:nvPr/>
          </p:nvSpPr>
          <p:spPr>
            <a:xfrm>
              <a:off x="8785412" y="2562054"/>
              <a:ext cx="3406587" cy="2692867"/>
            </a:xfrm>
            <a:prstGeom prst="wedgeEllipseCallout">
              <a:avLst>
                <a:gd name="adj1" fmla="val 1269"/>
                <a:gd name="adj2" fmla="val -7075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841410" y="3064601"/>
              <a:ext cx="329458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переїдати не менш шкідливо ніж голодувати. Тож ми вже достатньо посмакували. Нумо далі подорожувати країною Здорового харчування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265112" y="333254"/>
            <a:ext cx="4000369" cy="2169459"/>
            <a:chOff x="8265112" y="333254"/>
            <a:chExt cx="4000369" cy="2169459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304799" y="333254"/>
              <a:ext cx="3960682" cy="2169459"/>
              <a:chOff x="6225727" y="-296598"/>
              <a:chExt cx="5098779" cy="2233779"/>
            </a:xfrm>
          </p:grpSpPr>
          <p:sp>
            <p:nvSpPr>
              <p:cNvPr id="6" name="Овальная выноска 5"/>
              <p:cNvSpPr/>
              <p:nvPr/>
            </p:nvSpPr>
            <p:spPr>
              <a:xfrm>
                <a:off x="6225727" y="-296598"/>
                <a:ext cx="3186026" cy="2233779"/>
              </a:xfrm>
              <a:prstGeom prst="wedgeEllipseCallout">
                <a:avLst>
                  <a:gd name="adj1" fmla="val -74037"/>
                  <a:gd name="adj2" fmla="val 4677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48250" y="395405"/>
                <a:ext cx="3276256" cy="336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dirty="0">
                    <a:latin typeface="Comic Sans MS" panose="030F0702030302020204" pitchFamily="66" charset="0"/>
                  </a:rPr>
                  <a:t> 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8265112" y="632991"/>
              <a:ext cx="25542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не намагайся розмовляти під час їжі, це може тобі зашкодити.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16449" y="2849808"/>
            <a:ext cx="2401510" cy="1798608"/>
            <a:chOff x="265108" y="1566214"/>
            <a:chExt cx="2864302" cy="1891031"/>
          </a:xfrm>
        </p:grpSpPr>
        <p:sp>
          <p:nvSpPr>
            <p:cNvPr id="40" name="Овальная выноска 39"/>
            <p:cNvSpPr/>
            <p:nvPr/>
          </p:nvSpPr>
          <p:spPr>
            <a:xfrm>
              <a:off x="265108" y="1566214"/>
              <a:ext cx="2864302" cy="1891031"/>
            </a:xfrm>
            <a:prstGeom prst="wedgeEllipseCallout">
              <a:avLst>
                <a:gd name="adj1" fmla="val 4534"/>
                <a:gd name="adj2" fmla="val -824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8564" y="1706274"/>
              <a:ext cx="2602258" cy="1553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Млинці з яблуками такі смачні, я з'їв їх вже 5, і не можу зупинитись.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125" flipH="1">
            <a:off x="5161676" y="59542"/>
            <a:ext cx="4299712" cy="599871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902094" y="4022019"/>
            <a:ext cx="8072513" cy="3218469"/>
            <a:chOff x="1941921" y="4465483"/>
            <a:chExt cx="4769963" cy="2071066"/>
          </a:xfrm>
        </p:grpSpPr>
        <p:sp>
          <p:nvSpPr>
            <p:cNvPr id="16" name="Блок-схема: знак завершения 15"/>
            <p:cNvSpPr/>
            <p:nvPr/>
          </p:nvSpPr>
          <p:spPr>
            <a:xfrm>
              <a:off x="2366127" y="5433613"/>
              <a:ext cx="226243" cy="1102936"/>
            </a:xfrm>
            <a:prstGeom prst="flowChartTerminator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Блок-схема: знак завершения 16"/>
            <p:cNvSpPr/>
            <p:nvPr/>
          </p:nvSpPr>
          <p:spPr>
            <a:xfrm>
              <a:off x="2881458" y="4769652"/>
              <a:ext cx="226243" cy="1102936"/>
            </a:xfrm>
            <a:prstGeom prst="flowChartTerminator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знак завершения 17"/>
            <p:cNvSpPr/>
            <p:nvPr/>
          </p:nvSpPr>
          <p:spPr>
            <a:xfrm>
              <a:off x="6096000" y="5433613"/>
              <a:ext cx="226243" cy="1102936"/>
            </a:xfrm>
            <a:prstGeom prst="flowChartTerminator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знак завершения 18"/>
            <p:cNvSpPr/>
            <p:nvPr/>
          </p:nvSpPr>
          <p:spPr>
            <a:xfrm>
              <a:off x="5612091" y="4769652"/>
              <a:ext cx="226243" cy="1102936"/>
            </a:xfrm>
            <a:prstGeom prst="flowChartTerminator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Блок-схема: ручное управление 19"/>
            <p:cNvSpPr/>
            <p:nvPr/>
          </p:nvSpPr>
          <p:spPr>
            <a:xfrm rot="10800000">
              <a:off x="1941921" y="4465483"/>
              <a:ext cx="4769963" cy="1036948"/>
            </a:xfrm>
            <a:prstGeom prst="flowChartManualOperation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процесс 20"/>
            <p:cNvSpPr/>
            <p:nvPr/>
          </p:nvSpPr>
          <p:spPr>
            <a:xfrm>
              <a:off x="1946634" y="5491094"/>
              <a:ext cx="4760536" cy="186101"/>
            </a:xfrm>
            <a:prstGeom prst="flowChartProcess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31" y="3385991"/>
            <a:ext cx="2298121" cy="1958258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7080124" y="4142031"/>
            <a:ext cx="1230146" cy="544764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589895" y="4092738"/>
            <a:ext cx="1230146" cy="544764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Вилка PNG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2342">
            <a:off x="3272880" y="3828183"/>
            <a:ext cx="856729" cy="8567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Вилка PNG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7250">
            <a:off x="6607487" y="4034822"/>
            <a:ext cx="856729" cy="8567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0940469" y="19192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74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class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72444" y="15421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1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0" y="5954583"/>
            <a:ext cx="12192000" cy="90341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6564401" y="108641"/>
            <a:ext cx="5540942" cy="878497"/>
            <a:chOff x="3738983" y="4747142"/>
            <a:chExt cx="4966105" cy="1330117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3738983" y="4747142"/>
              <a:ext cx="4966105" cy="13122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DB6C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38983" y="4819061"/>
              <a:ext cx="4752193" cy="1258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b="1" dirty="0">
                  <a:solidFill>
                    <a:srgbClr val="DB6CA9"/>
                  </a:solidFill>
                </a:rPr>
                <a:t>Завдання</a:t>
              </a:r>
            </a:p>
            <a:p>
              <a:pPr marL="342900" indent="-342900">
                <a:buAutoNum type="arabicPeriod"/>
              </a:pPr>
              <a:r>
                <a:rPr lang="uk-UA" sz="1200" dirty="0"/>
                <a:t>Допоможи Питайлику і Смачнюлі скласти меню із зображених продуктів.</a:t>
              </a:r>
            </a:p>
            <a:p>
              <a:pPr marL="342900" indent="-342900">
                <a:buAutoNum type="arabicPeriod"/>
              </a:pPr>
              <a:r>
                <a:rPr lang="uk-UA" sz="1200" dirty="0"/>
                <a:t>Вкажи страви, що варто приготувати на сніданок, другий сніданок, обід, полуденок та вечерю.</a:t>
              </a:r>
              <a:endParaRPr lang="ru-RU" sz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20"/>
            <a:ext cx="2251245" cy="2324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476" y="1838"/>
            <a:ext cx="2049852" cy="2369144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0" y="3744800"/>
            <a:ext cx="6695540" cy="2359909"/>
            <a:chOff x="0" y="3744800"/>
            <a:chExt cx="6695540" cy="23599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6" name="Прямоугольник 5"/>
            <p:cNvSpPr/>
            <p:nvPr/>
          </p:nvSpPr>
          <p:spPr>
            <a:xfrm>
              <a:off x="0" y="3744800"/>
              <a:ext cx="6695540" cy="2359909"/>
            </a:xfrm>
            <a:prstGeom prst="rect">
              <a:avLst/>
            </a:prstGeom>
            <a:solidFill>
              <a:srgbClr val="AC9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3744800"/>
              <a:ext cx="6695540" cy="400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5493601" y="4195957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4266695" y="4195957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493601" y="4800024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4260413" y="4800024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239688" y="4199196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2782" y="4199196"/>
              <a:ext cx="1153858" cy="522514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239688" y="4803263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500" y="4803263"/>
              <a:ext cx="1153858" cy="1226515"/>
            </a:xfrm>
            <a:prstGeom prst="rect">
              <a:avLst/>
            </a:prstGeom>
            <a:solidFill>
              <a:srgbClr val="E9BA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2467211" y="-4020"/>
            <a:ext cx="1751403" cy="2337934"/>
            <a:chOff x="2467211" y="-4020"/>
            <a:chExt cx="1751403" cy="233793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987619" y="-4020"/>
              <a:ext cx="696111" cy="1789391"/>
            </a:xfrm>
            <a:prstGeom prst="rect">
              <a:avLst/>
            </a:prstGeom>
            <a:solidFill>
              <a:srgbClr val="8AC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Трапеция 18"/>
            <p:cNvSpPr/>
            <p:nvPr/>
          </p:nvSpPr>
          <p:spPr>
            <a:xfrm>
              <a:off x="2467211" y="1253028"/>
              <a:ext cx="1751403" cy="922954"/>
            </a:xfrm>
            <a:prstGeom prst="trapezoid">
              <a:avLst>
                <a:gd name="adj" fmla="val 57268"/>
              </a:avLst>
            </a:prstGeom>
            <a:solidFill>
              <a:srgbClr val="2BB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67211" y="2175982"/>
              <a:ext cx="1751403" cy="157932"/>
            </a:xfrm>
            <a:prstGeom prst="rect">
              <a:avLst/>
            </a:prstGeom>
            <a:solidFill>
              <a:srgbClr val="F36E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014651" y="2211109"/>
              <a:ext cx="69669" cy="61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2391972" y="3699631"/>
            <a:ext cx="1868441" cy="2405078"/>
            <a:chOff x="2391972" y="3699631"/>
            <a:chExt cx="1868441" cy="2405078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2391972" y="3744800"/>
              <a:ext cx="1868441" cy="2359909"/>
              <a:chOff x="2391972" y="3744800"/>
              <a:chExt cx="1868441" cy="2359909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393546" y="3744800"/>
                <a:ext cx="1866867" cy="2359909"/>
              </a:xfrm>
              <a:prstGeom prst="rect">
                <a:avLst/>
              </a:prstGeom>
              <a:solidFill>
                <a:srgbClr val="F3FA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2393546" y="3744800"/>
                <a:ext cx="1866867" cy="157932"/>
              </a:xfrm>
              <a:prstGeom prst="rect">
                <a:avLst/>
              </a:prstGeom>
              <a:solidFill>
                <a:srgbClr val="8ACE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2391972" y="4385765"/>
                <a:ext cx="1866867" cy="157932"/>
              </a:xfrm>
              <a:prstGeom prst="rect">
                <a:avLst/>
              </a:prstGeom>
              <a:solidFill>
                <a:srgbClr val="8ACE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2533998" y="4658435"/>
                <a:ext cx="1599355" cy="1296148"/>
              </a:xfrm>
              <a:prstGeom prst="roundRect">
                <a:avLst>
                  <a:gd name="adj" fmla="val 10620"/>
                </a:avLst>
              </a:prstGeom>
              <a:gradFill flip="none" rotWithShape="1">
                <a:gsLst>
                  <a:gs pos="0">
                    <a:srgbClr val="557474">
                      <a:shade val="30000"/>
                      <a:satMod val="115000"/>
                    </a:srgbClr>
                  </a:gs>
                  <a:gs pos="50000">
                    <a:srgbClr val="557474">
                      <a:shade val="67500"/>
                      <a:satMod val="115000"/>
                    </a:srgbClr>
                  </a:gs>
                  <a:gs pos="100000">
                    <a:srgbClr val="557474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2468895" y="4003780"/>
                <a:ext cx="174171" cy="174171"/>
              </a:xfrm>
              <a:prstGeom prst="ellipse">
                <a:avLst/>
              </a:prstGeom>
              <a:solidFill>
                <a:srgbClr val="F3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2951039" y="4003781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3277589" y="4000617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3610156" y="4000616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3936706" y="4003889"/>
                <a:ext cx="174171" cy="174171"/>
              </a:xfrm>
              <a:prstGeom prst="ellipse">
                <a:avLst/>
              </a:prstGeom>
              <a:solidFill>
                <a:srgbClr val="2BB1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7" name="Прямоугольник с двумя скругленными соседними углами 76"/>
            <p:cNvSpPr/>
            <p:nvPr/>
          </p:nvSpPr>
          <p:spPr>
            <a:xfrm>
              <a:off x="3556338" y="3699631"/>
              <a:ext cx="427147" cy="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F4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с двумя скругленными соседними углами 77"/>
            <p:cNvSpPr/>
            <p:nvPr/>
          </p:nvSpPr>
          <p:spPr>
            <a:xfrm>
              <a:off x="2643066" y="3699631"/>
              <a:ext cx="427147" cy="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F4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94135" y="1963168"/>
            <a:ext cx="2553866" cy="4257468"/>
            <a:chOff x="6096000" y="1951349"/>
            <a:chExt cx="3481635" cy="4553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Прямоугольник 13"/>
            <p:cNvSpPr/>
            <p:nvPr/>
          </p:nvSpPr>
          <p:spPr>
            <a:xfrm>
              <a:off x="9211538" y="3780149"/>
              <a:ext cx="223145" cy="524289"/>
            </a:xfrm>
            <a:prstGeom prst="rect">
              <a:avLst/>
            </a:prstGeom>
            <a:solidFill>
              <a:srgbClr val="ACAC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211538" y="5525679"/>
              <a:ext cx="223145" cy="524289"/>
            </a:xfrm>
            <a:prstGeom prst="rect">
              <a:avLst/>
            </a:prstGeom>
            <a:solidFill>
              <a:srgbClr val="ACAC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6096000" y="1951349"/>
              <a:ext cx="3179975" cy="4553146"/>
            </a:xfrm>
            <a:prstGeom prst="roundRect">
              <a:avLst>
                <a:gd name="adj" fmla="val 11627"/>
              </a:avLst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096000" y="3478491"/>
              <a:ext cx="3179975" cy="0"/>
            </a:xfrm>
            <a:prstGeom prst="line">
              <a:avLst/>
            </a:prstGeom>
            <a:ln w="28575">
              <a:solidFill>
                <a:srgbClr val="7C83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6297105" y="3715306"/>
              <a:ext cx="2762054" cy="1221244"/>
            </a:xfrm>
            <a:prstGeom prst="rect">
              <a:avLst/>
            </a:prstGeom>
            <a:solidFill>
              <a:srgbClr val="D0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10800000">
              <a:off x="6297105" y="5137059"/>
              <a:ext cx="2762054" cy="1166721"/>
            </a:xfrm>
            <a:prstGeom prst="round2SameRect">
              <a:avLst>
                <a:gd name="adj1" fmla="val 42641"/>
                <a:gd name="adj2" fmla="val 0"/>
              </a:avLst>
            </a:prstGeom>
            <a:solidFill>
              <a:srgbClr val="D0EC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9370245" y="3478491"/>
              <a:ext cx="207390" cy="302600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6297105" y="2716728"/>
              <a:ext cx="103695" cy="584853"/>
            </a:xfrm>
            <a:prstGeom prst="roundRect">
              <a:avLst>
                <a:gd name="adj" fmla="val 50000"/>
              </a:avLst>
            </a:prstGeom>
            <a:solidFill>
              <a:srgbClr val="7C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9386750" y="2243571"/>
            <a:ext cx="2718593" cy="992690"/>
            <a:chOff x="9234350" y="1252101"/>
            <a:chExt cx="2770471" cy="1134145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9260533" y="1253028"/>
              <a:ext cx="2718107" cy="113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234350" y="1252101"/>
              <a:ext cx="2770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F36E74"/>
                  </a:solidFill>
                </a:rPr>
                <a:t>Другий сніданок</a:t>
              </a:r>
            </a:p>
            <a:p>
              <a:pPr algn="ctr"/>
              <a:r>
                <a:rPr lang="uk-UA" b="1" dirty="0">
                  <a:solidFill>
                    <a:srgbClr val="F36E74"/>
                  </a:solidFill>
                </a:rPr>
                <a:t>____________________________________________</a:t>
              </a:r>
              <a:endParaRPr lang="ru-RU" b="1" dirty="0">
                <a:solidFill>
                  <a:srgbClr val="F36E74"/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9386750" y="1147433"/>
            <a:ext cx="2718593" cy="992690"/>
            <a:chOff x="9234350" y="1252101"/>
            <a:chExt cx="2770471" cy="1134145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9260533" y="1253028"/>
              <a:ext cx="2718107" cy="113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234350" y="1252101"/>
              <a:ext cx="2770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00B050"/>
                  </a:solidFill>
                </a:rPr>
                <a:t>Сніданок</a:t>
              </a:r>
            </a:p>
            <a:p>
              <a:pPr algn="ctr"/>
              <a:r>
                <a:rPr lang="uk-UA" b="1" dirty="0">
                  <a:solidFill>
                    <a:srgbClr val="00B050"/>
                  </a:solidFill>
                </a:rPr>
                <a:t>____________________________________________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9412443" y="4436332"/>
            <a:ext cx="2718593" cy="992690"/>
            <a:chOff x="9234350" y="1252101"/>
            <a:chExt cx="2770471" cy="1134145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9260533" y="1253028"/>
              <a:ext cx="2718107" cy="113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234350" y="1252101"/>
              <a:ext cx="2770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0070C0"/>
                  </a:solidFill>
                </a:rPr>
                <a:t>Полуденок</a:t>
              </a:r>
            </a:p>
            <a:p>
              <a:pPr algn="ctr"/>
              <a:r>
                <a:rPr lang="uk-UA" b="1" dirty="0">
                  <a:solidFill>
                    <a:srgbClr val="0070C0"/>
                  </a:solidFill>
                </a:rPr>
                <a:t>____________________________________________</a:t>
              </a:r>
              <a:endParaRPr lang="ru-RU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9396095" y="3341100"/>
            <a:ext cx="2718593" cy="992690"/>
            <a:chOff x="9234350" y="1252101"/>
            <a:chExt cx="2770471" cy="1134145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9260533" y="1253028"/>
              <a:ext cx="2718107" cy="113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234350" y="1252101"/>
              <a:ext cx="2770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00B0F0"/>
                  </a:solidFill>
                </a:rPr>
                <a:t>Обід</a:t>
              </a:r>
              <a:endParaRPr lang="uk-UA" b="1" dirty="0">
                <a:solidFill>
                  <a:srgbClr val="0070C0"/>
                </a:solidFill>
              </a:endParaRPr>
            </a:p>
            <a:p>
              <a:pPr algn="ctr"/>
              <a:r>
                <a:rPr lang="uk-UA" b="1" dirty="0">
                  <a:solidFill>
                    <a:srgbClr val="00B0F0"/>
                  </a:solidFill>
                </a:rPr>
                <a:t>____________________________________________</a:t>
              </a:r>
              <a:endParaRPr lang="ru-RU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9421788" y="5531564"/>
            <a:ext cx="2718593" cy="992690"/>
            <a:chOff x="9234350" y="1252101"/>
            <a:chExt cx="2770471" cy="1134145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9260533" y="1253028"/>
              <a:ext cx="2718107" cy="1133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234350" y="1252101"/>
              <a:ext cx="2770471" cy="1054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</a:rPr>
                <a:t>Вечеря</a:t>
              </a:r>
            </a:p>
            <a:p>
              <a:pPr algn="ctr"/>
              <a:r>
                <a:rPr lang="uk-UA" b="1" dirty="0">
                  <a:solidFill>
                    <a:srgbClr val="FF0000"/>
                  </a:solidFill>
                </a:rPr>
                <a:t>____________________________________________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2599663" y="4099419"/>
            <a:ext cx="2893938" cy="1686564"/>
            <a:chOff x="1105897" y="1808377"/>
            <a:chExt cx="2857287" cy="1352471"/>
          </a:xfrm>
        </p:grpSpPr>
        <p:sp>
          <p:nvSpPr>
            <p:cNvPr id="104" name="Овальная выноска 103"/>
            <p:cNvSpPr/>
            <p:nvPr/>
          </p:nvSpPr>
          <p:spPr>
            <a:xfrm>
              <a:off x="1105897" y="1808377"/>
              <a:ext cx="2857287" cy="1352471"/>
            </a:xfrm>
            <a:prstGeom prst="wedgeEllipseCallout">
              <a:avLst>
                <a:gd name="adj1" fmla="val 65515"/>
                <a:gd name="adj2" fmla="val 2686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31800" y="2065019"/>
              <a:ext cx="2674062" cy="93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Смачнюлю, мені настільки сподобалося готувати смачні та корисні страви, що я вже можу бути справжнісіньким шеф-кухарем!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90" y="5262776"/>
            <a:ext cx="1363986" cy="864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0" y="3128189"/>
            <a:ext cx="1206227" cy="98149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36" flipH="1">
            <a:off x="4754966" y="3553578"/>
            <a:ext cx="2775046" cy="37508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" y="2881525"/>
            <a:ext cx="842919" cy="1197562"/>
          </a:xfrm>
          <a:prstGeom prst="rect">
            <a:avLst/>
          </a:prstGeom>
        </p:spPr>
      </p:pic>
      <p:grpSp>
        <p:nvGrpSpPr>
          <p:cNvPr id="106" name="Группа 105"/>
          <p:cNvGrpSpPr/>
          <p:nvPr/>
        </p:nvGrpSpPr>
        <p:grpSpPr>
          <a:xfrm>
            <a:off x="707597" y="2388013"/>
            <a:ext cx="2201628" cy="1404086"/>
            <a:chOff x="1105897" y="1955029"/>
            <a:chExt cx="2362101" cy="1205819"/>
          </a:xfrm>
        </p:grpSpPr>
        <p:sp>
          <p:nvSpPr>
            <p:cNvPr id="107" name="Овальная выноска 106"/>
            <p:cNvSpPr/>
            <p:nvPr/>
          </p:nvSpPr>
          <p:spPr>
            <a:xfrm>
              <a:off x="1105897" y="1955029"/>
              <a:ext cx="2305566" cy="1205819"/>
            </a:xfrm>
            <a:prstGeom prst="wedgeEllipseCallout">
              <a:avLst>
                <a:gd name="adj1" fmla="val -6006"/>
                <a:gd name="adj2" fmla="val 991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147184" y="2176133"/>
              <a:ext cx="2320814" cy="76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Питайлику, щоб бути справжнім майстром, необхідно добре та багато вчитися!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32">
            <a:off x="-492553" y="3020671"/>
            <a:ext cx="2989001" cy="41149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59" y="3356021"/>
            <a:ext cx="1143288" cy="8008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528">
            <a:off x="6888924" y="5540635"/>
            <a:ext cx="631175" cy="5252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5212">
            <a:off x="6856995" y="4054943"/>
            <a:ext cx="1192078" cy="5911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96" y="3860315"/>
            <a:ext cx="1457240" cy="9216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72114" y="35810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66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class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0725" y="8822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6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73" y="0"/>
            <a:ext cx="5434920" cy="285714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0" y="5966314"/>
            <a:ext cx="12182475" cy="891686"/>
            <a:chOff x="0" y="5966314"/>
            <a:chExt cx="12182475" cy="891686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/>
            <a:srcRect l="2464" t="88197" r="32166"/>
            <a:stretch/>
          </p:blipFill>
          <p:spPr>
            <a:xfrm>
              <a:off x="0" y="5966315"/>
              <a:ext cx="4800600" cy="89168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/>
            <a:srcRect l="2464" t="88197" r="32166"/>
            <a:stretch/>
          </p:blipFill>
          <p:spPr>
            <a:xfrm flipH="1">
              <a:off x="4800600" y="5966314"/>
              <a:ext cx="4119905" cy="89168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/>
            <a:srcRect l="2464" t="88197" r="39458"/>
            <a:stretch/>
          </p:blipFill>
          <p:spPr>
            <a:xfrm>
              <a:off x="8920505" y="5966314"/>
              <a:ext cx="3261970" cy="891685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846136" y="537011"/>
            <a:ext cx="7503736" cy="6071179"/>
            <a:chOff x="3846136" y="537011"/>
            <a:chExt cx="7503736" cy="6071179"/>
          </a:xfrm>
        </p:grpSpPr>
        <p:sp>
          <p:nvSpPr>
            <p:cNvPr id="4" name="Загнутый угол 3"/>
            <p:cNvSpPr/>
            <p:nvPr/>
          </p:nvSpPr>
          <p:spPr>
            <a:xfrm>
              <a:off x="3846136" y="537011"/>
              <a:ext cx="7418895" cy="6071179"/>
            </a:xfrm>
            <a:prstGeom prst="foldedCorner">
              <a:avLst>
                <a:gd name="adj" fmla="val 1209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3921551" y="674221"/>
              <a:ext cx="7428321" cy="5262979"/>
              <a:chOff x="3921551" y="674221"/>
              <a:chExt cx="7428321" cy="526297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21551" y="674221"/>
                <a:ext cx="7428321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600" b="1" dirty="0">
                    <a:solidFill>
                      <a:srgbClr val="F36E74"/>
                    </a:solidFill>
                  </a:rPr>
                  <a:t>ПИТАЙЛИК ЦІКАВИТЬСЯ:</a:t>
                </a:r>
              </a:p>
              <a:p>
                <a:endParaRPr lang="uk-UA" sz="1600" dirty="0"/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Які поживні та корисні речовини містяться у продуктах?</a:t>
                </a: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У яких продуктах міститься  багато вітаміну С?</a:t>
                </a:r>
                <a:br>
                  <a:rPr lang="uk-UA" sz="1600" dirty="0">
                    <a:sym typeface="Wingdings" panose="05000000000000000000" pitchFamily="2" charset="2"/>
                  </a:rPr>
                </a:br>
                <a:r>
                  <a:rPr lang="uk-UA" sz="1600" dirty="0">
                    <a:sym typeface="Wingdings" panose="05000000000000000000" pitchFamily="2" charset="2"/>
                  </a:rPr>
                  <a:t/>
                </a:r>
                <a:br>
                  <a:rPr lang="uk-UA" sz="1600" dirty="0">
                    <a:sym typeface="Wingdings" panose="05000000000000000000" pitchFamily="2" charset="2"/>
                  </a:rPr>
                </a:br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Які є групи продуктів?</a:t>
                </a: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На сніданок варто їсти страви багаті на білки та складні вуглеводи (каші), а вечеряти – більш легкими?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uk-UA" sz="1600" dirty="0" smtClean="0">
                    <a:sym typeface="Wingdings" panose="05000000000000000000" pitchFamily="2" charset="2"/>
                  </a:rPr>
                  <a:t>Який </a:t>
                </a:r>
                <a:r>
                  <a:rPr lang="uk-UA" sz="1600" dirty="0">
                    <a:sym typeface="Wingdings" panose="05000000000000000000" pitchFamily="2" charset="2"/>
                  </a:rPr>
                  <a:t>напій, багатий на кальцій, ми отримуємо від тварин?</a:t>
                </a:r>
                <a:br>
                  <a:rPr lang="uk-UA" sz="1600" dirty="0">
                    <a:sym typeface="Wingdings" panose="05000000000000000000" pitchFamily="2" charset="2"/>
                  </a:rPr>
                </a:br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Який продукт найкорисніший у світі?</a:t>
                </a: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endParaRPr lang="uk-UA" sz="16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"/>
                </a:pPr>
                <a:r>
                  <a:rPr lang="uk-UA" sz="1600" dirty="0">
                    <a:sym typeface="Wingdings" panose="05000000000000000000" pitchFamily="2" charset="2"/>
                  </a:rPr>
                  <a:t>Що означає «правильно харчуватися»?</a:t>
                </a:r>
              </a:p>
              <a:p>
                <a:endParaRPr lang="ru-RU" sz="16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84938" y="3651650"/>
                <a:ext cx="2271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>
                    <a:sym typeface="Wingdings" panose="05000000000000000000" pitchFamily="2" charset="2"/>
                  </a:rPr>
                  <a:t>Так ⃝ Ні ⃝</a:t>
                </a:r>
              </a:p>
              <a:p>
                <a:endParaRPr lang="ru-RU" dirty="0"/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51298" y="1227658"/>
            <a:ext cx="3125536" cy="2031333"/>
            <a:chOff x="219471" y="537011"/>
            <a:chExt cx="3049251" cy="2243259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219471" y="537011"/>
              <a:ext cx="3049251" cy="2243259"/>
            </a:xfrm>
            <a:prstGeom prst="wedgeEllipseCallout">
              <a:avLst>
                <a:gd name="adj1" fmla="val -263"/>
                <a:gd name="adj2" fmla="val 813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8411" y="790832"/>
              <a:ext cx="23354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Давайте перевіримо, чи уважно ви слухали наші зі Смачнюлею розповіді під час подорожей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05689" y="1472361"/>
            <a:ext cx="400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Білки, вуглеводи, жири, вітаміни і мінерали.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5688" y="2887989"/>
            <a:ext cx="758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Молочні продукти; М’ясо, риба, птиця, яйця; Продукти із зерна; Фрукти й овочі; Жири та солодощі.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2786" y="4289120"/>
            <a:ext cx="936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Молоко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9033" y="4831854"/>
            <a:ext cx="683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Немає одного корисного продукту, користь визначається кількістю та різноманіттям поживних речовин у продукті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7500" y="5644812"/>
            <a:ext cx="656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Правильно харчуватися – означає вживати різноманітну їжу з різних груп продуктів, дотримуватися правильних порцій та режиму харчування.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05687" y="2243325"/>
            <a:ext cx="622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6"/>
                </a:solidFill>
              </a:rPr>
              <a:t>Апельсин, лимон, білокачанна капуста, чорна смородина.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9510" y="3599594"/>
            <a:ext cx="19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  <a:sym typeface="Wingdings" panose="05000000000000000000" pitchFamily="2" charset="2"/>
              </a:rPr>
              <a:t>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735">
            <a:off x="-269276" y="2330187"/>
            <a:ext cx="3876002" cy="48450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86924" y="12056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13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  <p:bldP spid="17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863</Words>
  <Application>Microsoft Office PowerPoint</Application>
  <PresentationFormat>Широкоэкранный</PresentationFormat>
  <Paragraphs>100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183</cp:revision>
  <dcterms:created xsi:type="dcterms:W3CDTF">2022-05-22T18:06:43Z</dcterms:created>
  <dcterms:modified xsi:type="dcterms:W3CDTF">2022-06-17T13:33:25Z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2022-06-09T13:00:58Z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659fa9ca-2684-4022-9c62-efe842de514d</vt:lpwstr>
  </property>
  <property fmtid="{D5CDD505-2E9C-101B-9397-08002B2CF9AE}" pid="8" name="MSIP_Label_1ada0a2f-b917-4d51-b0d0-d418a10c8b23_ContentBits">
    <vt:lpwstr>0</vt:lpwstr>
  </property>
</Properties>
</file>