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7" r:id="rId2"/>
    <p:sldId id="288" r:id="rId3"/>
    <p:sldId id="279" r:id="rId4"/>
    <p:sldId id="289" r:id="rId5"/>
    <p:sldId id="290" r:id="rId6"/>
    <p:sldId id="291" r:id="rId7"/>
    <p:sldId id="292" r:id="rId8"/>
    <p:sldId id="293" r:id="rId9"/>
    <p:sldId id="284" r:id="rId10"/>
    <p:sldId id="285" r:id="rId11"/>
    <p:sldId id="294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IiHwR9xH1yE49P0Ic+iJMg==" hashData="FXK5VnxA3TwhmoN6pnCbPIZA74RKvpgYaEVs0E0Cnqy/5N+dvIl/Nyf/GLdy6VdmzZqiOYUaXTgdeLLQZKdX1g=="/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remchuk,Sofiia,UA-Kyiv" initials="VK" lastIdx="14" clrIdx="1">
    <p:extLst>
      <p:ext uri="{19B8F6BF-5375-455C-9EA6-DF929625EA0E}">
        <p15:presenceInfo xmlns:p15="http://schemas.microsoft.com/office/powerpoint/2012/main" userId="S::Sofiia.Veremchuk@ua.nestle.com::be460084-cfb1-4c63-8380-98615d65a8c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49C"/>
    <a:srgbClr val="FF3399"/>
    <a:srgbClr val="7C8182"/>
    <a:srgbClr val="ACACB1"/>
    <a:srgbClr val="DDDDDD"/>
    <a:srgbClr val="D0ECF6"/>
    <a:srgbClr val="7C8383"/>
    <a:srgbClr val="F79C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6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89A42B-6232-457D-AF7D-B2B5EA702424}" type="datetimeFigureOut">
              <a:rPr lang="ru-RU" smtClean="0"/>
              <a:t>16.06.2022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C8C186-02E5-42BE-B49E-03CD631A223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4626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16.06.2022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993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16.06.2022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0323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16.06.2022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0925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16.06.2022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4915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16.06.2022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9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16.06.2022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9245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16.06.2022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9424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16.06.2022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9287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16.06.2022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7598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16.06.2022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9770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16.06.2022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0589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8242E-E3FF-473B-8DAE-EB9AFCD01E87}" type="datetimeFigureOut">
              <a:rPr lang="ru-RU" smtClean="0"/>
              <a:t>16.06.2022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8373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52.png"/><Relationship Id="rId3" Type="http://schemas.openxmlformats.org/officeDocument/2006/relationships/image" Target="../media/image30.jpeg"/><Relationship Id="rId7" Type="http://schemas.openxmlformats.org/officeDocument/2006/relationships/image" Target="../media/image22.png"/><Relationship Id="rId12" Type="http://schemas.openxmlformats.org/officeDocument/2006/relationships/image" Target="../media/image1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9.png"/><Relationship Id="rId5" Type="http://schemas.openxmlformats.org/officeDocument/2006/relationships/image" Target="../media/image49.png"/><Relationship Id="rId15" Type="http://schemas.openxmlformats.org/officeDocument/2006/relationships/image" Target="../media/image7.jpe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image" Target="../media/image50.png"/><Relationship Id="rId1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jpe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9.png"/><Relationship Id="rId2" Type="http://schemas.openxmlformats.org/officeDocument/2006/relationships/image" Target="../media/image14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7.jpe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30.jpe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7.jpeg"/><Relationship Id="rId2" Type="http://schemas.openxmlformats.org/officeDocument/2006/relationships/image" Target="../media/image29.jpeg"/><Relationship Id="rId16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36.png"/><Relationship Id="rId5" Type="http://schemas.openxmlformats.org/officeDocument/2006/relationships/image" Target="../media/image22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Фон меловая доска зеленая - 34 фото для презентаций и картинок на рабочий  сто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" y="0"/>
            <a:ext cx="12192000" cy="685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9" y="391216"/>
            <a:ext cx="12192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0" dirty="0">
                <a:ln w="12700">
                  <a:solidFill>
                    <a:schemeClr val="accent5">
                      <a:alpha val="22000"/>
                    </a:schemeClr>
                  </a:solidFill>
                  <a:prstDash val="solid"/>
                </a:ln>
                <a:blipFill dpi="0" rotWithShape="1">
                  <a:blip r:embed="rId3">
                    <a:alphaModFix amt="92000"/>
                  </a:blip>
                  <a:srcRect/>
                  <a:tile tx="0" ty="0" sx="100000" sy="100000" flip="none" algn="tl"/>
                </a:blipFill>
                <a:effectLst/>
                <a:latin typeface="Comic Sans MS" panose="030F0702030302020204" pitchFamily="66" charset="0"/>
              </a:rPr>
              <a:t>Урок </a:t>
            </a:r>
            <a:r>
              <a:rPr lang="ru-RU" sz="3200" b="1" i="1" dirty="0">
                <a:ln w="12700">
                  <a:solidFill>
                    <a:schemeClr val="accent5">
                      <a:alpha val="22000"/>
                    </a:schemeClr>
                  </a:solidFill>
                  <a:prstDash val="solid"/>
                </a:ln>
                <a:blipFill dpi="0" rotWithShape="1">
                  <a:blip r:embed="rId3">
                    <a:alphaModFix amt="92000"/>
                  </a:blip>
                  <a:srcRect/>
                  <a:tile tx="0" ty="0" sx="100000" sy="100000" flip="none" algn="tl"/>
                </a:blipFill>
                <a:latin typeface="Comic Sans MS" panose="030F0702030302020204" pitchFamily="66" charset="0"/>
              </a:rPr>
              <a:t>6</a:t>
            </a:r>
            <a:r>
              <a:rPr lang="ru-RU" sz="3200" b="1" i="1" cap="none" spc="0" dirty="0">
                <a:ln w="12700">
                  <a:solidFill>
                    <a:schemeClr val="accent5">
                      <a:alpha val="22000"/>
                    </a:schemeClr>
                  </a:solidFill>
                  <a:prstDash val="solid"/>
                </a:ln>
                <a:blipFill dpi="0" rotWithShape="1">
                  <a:blip r:embed="rId3">
                    <a:alphaModFix amt="92000"/>
                  </a:blip>
                  <a:srcRect/>
                  <a:tile tx="0" ty="0" sx="100000" sy="100000" flip="none" algn="tl"/>
                </a:blipFill>
                <a:effectLst/>
                <a:latin typeface="Comic Sans MS" panose="030F0702030302020204" pitchFamily="66" charset="0"/>
              </a:rPr>
              <a:t>: Г</a:t>
            </a:r>
            <a:r>
              <a:rPr lang="uk-UA" sz="3200" b="1" i="1" cap="none" spc="0" dirty="0">
                <a:ln w="12700">
                  <a:solidFill>
                    <a:schemeClr val="accent5">
                      <a:alpha val="22000"/>
                    </a:schemeClr>
                  </a:solidFill>
                  <a:prstDash val="solid"/>
                </a:ln>
                <a:blipFill dpi="0" rotWithShape="1">
                  <a:blip r:embed="rId3">
                    <a:alphaModFix amt="92000"/>
                  </a:blip>
                  <a:srcRect/>
                  <a:tile tx="0" ty="0" sx="100000" sy="100000" flip="none" algn="tl"/>
                </a:blipFill>
                <a:effectLst/>
                <a:latin typeface="Comic Sans MS" panose="030F0702030302020204" pitchFamily="66" charset="0"/>
              </a:rPr>
              <a:t>ігієна харчування</a:t>
            </a:r>
            <a:endParaRPr lang="ru-RU" sz="3200" b="1" i="1" cap="none" spc="0" dirty="0">
              <a:ln w="12700">
                <a:solidFill>
                  <a:schemeClr val="accent5">
                    <a:alpha val="22000"/>
                  </a:schemeClr>
                </a:solidFill>
                <a:prstDash val="solid"/>
              </a:ln>
              <a:blipFill dpi="0" rotWithShape="1">
                <a:blip r:embed="rId3">
                  <a:alphaModFix amt="92000"/>
                </a:blip>
                <a:srcRect/>
                <a:tile tx="0" ty="0" sx="100000" sy="100000" flip="none" algn="tl"/>
              </a:blipFill>
              <a:effectLst/>
              <a:latin typeface="Comic Sans MS" panose="030F0702030302020204" pitchFamily="66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6480780" y="1396458"/>
            <a:ext cx="5487572" cy="1946419"/>
            <a:chOff x="101392" y="146756"/>
            <a:chExt cx="2545117" cy="2878666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101392" y="146756"/>
              <a:ext cx="2489161" cy="2878666"/>
            </a:xfrm>
            <a:prstGeom prst="roundRect">
              <a:avLst>
                <a:gd name="adj" fmla="val 4920"/>
              </a:avLst>
            </a:prstGeom>
            <a:solidFill>
              <a:srgbClr val="1E69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4988" y="314703"/>
              <a:ext cx="2451521" cy="2321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>
                  <a:solidFill>
                    <a:schemeClr val="bg1"/>
                  </a:solidFill>
                </a:rPr>
                <a:t>Наші герої запрошують дітей та дорослих до подорожі чарівною країною Здорового харчування.</a:t>
              </a:r>
            </a:p>
            <a:p>
              <a:r>
                <a:rPr lang="uk-UA" sz="1600" dirty="0">
                  <a:solidFill>
                    <a:schemeClr val="bg1"/>
                  </a:solidFill>
                </a:rPr>
                <a:t>Щоб приєднатися та пройти курс повноцінно, використовуючи відео, плани уроків, рецепти та ін. потрібно зареєструватися на сайті за </a:t>
              </a:r>
              <a:r>
                <a:rPr lang="en-US" sz="1600" dirty="0">
                  <a:solidFill>
                    <a:schemeClr val="bg1"/>
                  </a:solidFill>
                </a:rPr>
                <a:t>QR</a:t>
              </a:r>
              <a:r>
                <a:rPr lang="uk-UA" sz="1600" dirty="0">
                  <a:solidFill>
                    <a:schemeClr val="bg1"/>
                  </a:solidFill>
                </a:rPr>
                <a:t>-кодом</a:t>
              </a:r>
            </a:p>
            <a:p>
              <a:r>
                <a:rPr lang="uk-UA" sz="1600" dirty="0">
                  <a:solidFill>
                    <a:schemeClr val="bg1"/>
                  </a:solidFill>
                </a:rPr>
                <a:t>УВАГА: Реєстрація тільки для дорослих.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1481">
            <a:off x="-604731" y="1661529"/>
            <a:ext cx="4386203" cy="548275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936" y="4156989"/>
            <a:ext cx="2069768" cy="2069768"/>
          </a:xfrm>
          <a:prstGeom prst="rect">
            <a:avLst/>
          </a:prstGeom>
        </p:spPr>
      </p:pic>
      <p:grpSp>
        <p:nvGrpSpPr>
          <p:cNvPr id="25" name="Группа 24"/>
          <p:cNvGrpSpPr/>
          <p:nvPr/>
        </p:nvGrpSpPr>
        <p:grpSpPr>
          <a:xfrm>
            <a:off x="3799134" y="3423424"/>
            <a:ext cx="2930688" cy="1993307"/>
            <a:chOff x="3799134" y="3423424"/>
            <a:chExt cx="2930688" cy="1993307"/>
          </a:xfrm>
        </p:grpSpPr>
        <p:sp>
          <p:nvSpPr>
            <p:cNvPr id="26" name="Овальная выноска 25"/>
            <p:cNvSpPr/>
            <p:nvPr/>
          </p:nvSpPr>
          <p:spPr>
            <a:xfrm>
              <a:off x="3799134" y="3423424"/>
              <a:ext cx="2930688" cy="1993307"/>
            </a:xfrm>
            <a:prstGeom prst="wedgeEllipseCallout">
              <a:avLst>
                <a:gd name="adj1" fmla="val 64816"/>
                <a:gd name="adj2" fmla="val 27086"/>
              </a:avLst>
            </a:prstGeom>
            <a:solidFill>
              <a:schemeClr val="bg1"/>
            </a:solidFill>
            <a:ln>
              <a:solidFill>
                <a:srgbClr val="3DB1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010737" y="3736925"/>
              <a:ext cx="271239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Привіт, Смачнюлю! Мені так подобаються наші подорожі, я вже дізнався так багато цікавого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2790235" y="1176809"/>
            <a:ext cx="3122583" cy="2142824"/>
            <a:chOff x="2790235" y="1176809"/>
            <a:chExt cx="3122583" cy="2142824"/>
          </a:xfrm>
        </p:grpSpPr>
        <p:sp>
          <p:nvSpPr>
            <p:cNvPr id="29" name="Овальная выноска 28"/>
            <p:cNvSpPr/>
            <p:nvPr/>
          </p:nvSpPr>
          <p:spPr>
            <a:xfrm>
              <a:off x="2910883" y="1176809"/>
              <a:ext cx="2842548" cy="2142824"/>
            </a:xfrm>
            <a:prstGeom prst="wedgeEllipseCallout">
              <a:avLst>
                <a:gd name="adj1" fmla="val -49113"/>
                <a:gd name="adj2" fmla="val 51534"/>
              </a:avLst>
            </a:prstGeom>
            <a:solidFill>
              <a:schemeClr val="bg1"/>
            </a:solidFill>
            <a:ln>
              <a:solidFill>
                <a:srgbClr val="3DB1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790235" y="1338596"/>
              <a:ext cx="312258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Рада це чути, </a:t>
              </a:r>
            </a:p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Питайлику!</a:t>
              </a:r>
            </a:p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Сьогодні нас чекає чергова подорож країною Здорового Харчування, гайда за мною!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34044" r="52523" b="7068"/>
          <a:stretch/>
        </p:blipFill>
        <p:spPr>
          <a:xfrm flipH="1">
            <a:off x="6114622" y="2543869"/>
            <a:ext cx="3297281" cy="453071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3224" y="228137"/>
            <a:ext cx="1260015" cy="515461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/>
        </p:spPr>
      </p:pic>
      <p:sp>
        <p:nvSpPr>
          <p:cNvPr id="31" name="TextBox 30"/>
          <p:cNvSpPr txBox="1"/>
          <p:nvPr/>
        </p:nvSpPr>
        <p:spPr>
          <a:xfrm>
            <a:off x="0" y="6538772"/>
            <a:ext cx="12192000" cy="264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100" dirty="0">
                <a:solidFill>
                  <a:schemeClr val="bg1"/>
                </a:solidFill>
              </a:rPr>
              <a:t>Курс розроблено на замовлення компанії «Нестле Україна» в рамках </a:t>
            </a:r>
            <a:r>
              <a:rPr lang="en-US" sz="1100" dirty="0">
                <a:solidFill>
                  <a:schemeClr val="bg1"/>
                </a:solidFill>
              </a:rPr>
              <a:t>NESTLE FOR HEALTHIER KIDS GLOBAL PROGRAMME </a:t>
            </a:r>
            <a:r>
              <a:rPr lang="uk-UA" sz="1100" dirty="0">
                <a:solidFill>
                  <a:schemeClr val="bg1"/>
                </a:solidFill>
              </a:rPr>
              <a:t>і не призначене для копіювання, редагування та продажу</a:t>
            </a:r>
            <a:endParaRPr lang="ru-RU" sz="1100" dirty="0">
              <a:solidFill>
                <a:schemeClr val="bg1"/>
              </a:solidFill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313880" y="161351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712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C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2817080" y="3821214"/>
            <a:ext cx="6936187" cy="3011617"/>
            <a:chOff x="1941921" y="4465483"/>
            <a:chExt cx="4769963" cy="2071066"/>
          </a:xfrm>
        </p:grpSpPr>
        <p:sp>
          <p:nvSpPr>
            <p:cNvPr id="16" name="Блок-схема: знак завершения 15"/>
            <p:cNvSpPr/>
            <p:nvPr/>
          </p:nvSpPr>
          <p:spPr>
            <a:xfrm>
              <a:off x="2366127" y="5433613"/>
              <a:ext cx="226243" cy="1102936"/>
            </a:xfrm>
            <a:prstGeom prst="flowChartTerminator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Блок-схема: знак завершения 16"/>
            <p:cNvSpPr/>
            <p:nvPr/>
          </p:nvSpPr>
          <p:spPr>
            <a:xfrm>
              <a:off x="2881458" y="4769652"/>
              <a:ext cx="226243" cy="1102936"/>
            </a:xfrm>
            <a:prstGeom prst="flowChartTerminator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Блок-схема: знак завершения 17"/>
            <p:cNvSpPr/>
            <p:nvPr/>
          </p:nvSpPr>
          <p:spPr>
            <a:xfrm>
              <a:off x="6096000" y="5433613"/>
              <a:ext cx="226243" cy="1102936"/>
            </a:xfrm>
            <a:prstGeom prst="flowChartTerminator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Блок-схема: знак завершения 18"/>
            <p:cNvSpPr/>
            <p:nvPr/>
          </p:nvSpPr>
          <p:spPr>
            <a:xfrm>
              <a:off x="5612091" y="4769652"/>
              <a:ext cx="226243" cy="1102936"/>
            </a:xfrm>
            <a:prstGeom prst="flowChartTerminator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Блок-схема: ручное управление 19"/>
            <p:cNvSpPr/>
            <p:nvPr/>
          </p:nvSpPr>
          <p:spPr>
            <a:xfrm rot="10800000">
              <a:off x="1941921" y="4465483"/>
              <a:ext cx="4769963" cy="1036948"/>
            </a:xfrm>
            <a:prstGeom prst="flowChartManualOperation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Блок-схема: процесс 20"/>
            <p:cNvSpPr/>
            <p:nvPr/>
          </p:nvSpPr>
          <p:spPr>
            <a:xfrm>
              <a:off x="1941922" y="5509656"/>
              <a:ext cx="4760536" cy="186101"/>
            </a:xfrm>
            <a:prstGeom prst="flowChartProcess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7766317" y="57273"/>
            <a:ext cx="3645045" cy="2397211"/>
            <a:chOff x="7766317" y="57273"/>
            <a:chExt cx="3645045" cy="2397211"/>
          </a:xfrm>
        </p:grpSpPr>
        <p:sp>
          <p:nvSpPr>
            <p:cNvPr id="6" name="Овальная выноска 5"/>
            <p:cNvSpPr/>
            <p:nvPr/>
          </p:nvSpPr>
          <p:spPr>
            <a:xfrm>
              <a:off x="7766317" y="57273"/>
              <a:ext cx="3645045" cy="2397211"/>
            </a:xfrm>
            <a:prstGeom prst="wedgeEllipseCallout">
              <a:avLst>
                <a:gd name="adj1" fmla="val 43586"/>
                <a:gd name="adj2" fmla="val 7124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950711" y="537969"/>
              <a:ext cx="327625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Питайлику, я розповім тобі ще одне секретне правило: щоб страва була смачнішою і кориснішою, готувати потрібно з любов'ю та у гарному настрої. 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112356" y="1566214"/>
            <a:ext cx="2864302" cy="1891031"/>
            <a:chOff x="265108" y="1566214"/>
            <a:chExt cx="2864302" cy="1891031"/>
          </a:xfrm>
        </p:grpSpPr>
        <p:sp>
          <p:nvSpPr>
            <p:cNvPr id="8" name="Овальная выноска 7"/>
            <p:cNvSpPr/>
            <p:nvPr/>
          </p:nvSpPr>
          <p:spPr>
            <a:xfrm>
              <a:off x="265108" y="1566214"/>
              <a:ext cx="2864302" cy="1891031"/>
            </a:xfrm>
            <a:prstGeom prst="wedgeEllipseCallout">
              <a:avLst>
                <a:gd name="adj1" fmla="val -8997"/>
                <a:gd name="adj2" fmla="val 7355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8700" y="1715820"/>
              <a:ext cx="236014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Дякую, що розповіла мені ці правила, Смачнюлю. Ти так багато знаєш…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4100" name="Picture 4" descr="Сладкий перец | Фонд Луи Бондюэл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406" y="3149813"/>
            <a:ext cx="1867647" cy="160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Морковь | Фонд Луи Бондюэл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00764">
            <a:off x="4479189" y="4123996"/>
            <a:ext cx="1644600" cy="12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595" y="4360313"/>
            <a:ext cx="1352739" cy="11145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360" y="3643026"/>
            <a:ext cx="1486107" cy="8954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555" y="2815697"/>
            <a:ext cx="1209844" cy="200052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620" y="4018836"/>
            <a:ext cx="1781424" cy="129558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470" y="4119812"/>
            <a:ext cx="1543265" cy="11050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8561">
            <a:off x="-694422" y="2495102"/>
            <a:ext cx="3876002" cy="48450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2125" flipH="1">
            <a:off x="8729472" y="1341100"/>
            <a:ext cx="4299712" cy="5998716"/>
          </a:xfrm>
          <a:prstGeom prst="rect">
            <a:avLst/>
          </a:prstGeom>
        </p:spPr>
      </p:pic>
      <p:grpSp>
        <p:nvGrpSpPr>
          <p:cNvPr id="28" name="Группа 27"/>
          <p:cNvGrpSpPr/>
          <p:nvPr/>
        </p:nvGrpSpPr>
        <p:grpSpPr>
          <a:xfrm>
            <a:off x="3500344" y="1774061"/>
            <a:ext cx="4394032" cy="1401157"/>
            <a:chOff x="620977" y="2536912"/>
            <a:chExt cx="5413248" cy="1169915"/>
          </a:xfrm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620977" y="2536912"/>
              <a:ext cx="5413248" cy="985159"/>
            </a:xfrm>
            <a:prstGeom prst="roundRect">
              <a:avLst>
                <a:gd name="adj" fmla="val 11162"/>
              </a:avLst>
            </a:prstGeom>
            <a:solidFill>
              <a:schemeClr val="bg1"/>
            </a:solidFill>
            <a:ln w="19050">
              <a:solidFill>
                <a:srgbClr val="F463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43172" y="2574769"/>
              <a:ext cx="5161935" cy="1132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b="1" dirty="0">
                  <a:solidFill>
                    <a:srgbClr val="F46398"/>
                  </a:solidFill>
                </a:rPr>
                <a:t>Завдання </a:t>
              </a:r>
            </a:p>
            <a:p>
              <a:r>
                <a:rPr lang="uk-UA" sz="1600" dirty="0"/>
                <a:t>Подивись на продукти що лежать на столі. Назви якомога більше страв, які можна з них приготувати.</a:t>
              </a:r>
              <a:endParaRPr lang="ru-RU" sz="1600" dirty="0"/>
            </a:p>
          </p:txBody>
        </p:sp>
      </p:grpSp>
      <p:pic>
        <p:nvPicPr>
          <p:cNvPr id="4098" name="Picture 2" descr="Наклейка мясо PNG - AVATAN PLU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560" y="4259976"/>
            <a:ext cx="1517425" cy="110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Группа 31"/>
          <p:cNvGrpSpPr/>
          <p:nvPr/>
        </p:nvGrpSpPr>
        <p:grpSpPr>
          <a:xfrm>
            <a:off x="2279788" y="143654"/>
            <a:ext cx="1953544" cy="1335758"/>
            <a:chOff x="4630919" y="291751"/>
            <a:chExt cx="3618427" cy="2474140"/>
          </a:xfrm>
        </p:grpSpPr>
        <p:grpSp>
          <p:nvGrpSpPr>
            <p:cNvPr id="33" name="Группа 12">
              <a:extLst>
                <a:ext uri="{FF2B5EF4-FFF2-40B4-BE49-F238E27FC236}">
                  <a16:creationId xmlns:a16="http://schemas.microsoft.com/office/drawing/2014/main" id="{C82B1429-6FD8-4295-B6D1-4C053D13A603}"/>
                </a:ext>
              </a:extLst>
            </p:cNvPr>
            <p:cNvGrpSpPr/>
            <p:nvPr/>
          </p:nvGrpSpPr>
          <p:grpSpPr>
            <a:xfrm>
              <a:off x="4630920" y="291751"/>
              <a:ext cx="3618426" cy="2474140"/>
              <a:chOff x="5768413" y="2089544"/>
              <a:chExt cx="3276599" cy="2258317"/>
            </a:xfrm>
          </p:grpSpPr>
          <p:pic>
            <p:nvPicPr>
              <p:cNvPr id="36" name="object 2">
                <a:extLst>
                  <a:ext uri="{FF2B5EF4-FFF2-40B4-BE49-F238E27FC236}">
                    <a16:creationId xmlns:a16="http://schemas.microsoft.com/office/drawing/2014/main" id="{B81AAEBE-7EBC-452C-AEFE-9F3180A1A648}"/>
                  </a:ext>
                </a:extLst>
              </p:cNvPr>
              <p:cNvPicPr/>
              <p:nvPr/>
            </p:nvPicPr>
            <p:blipFill rotWithShape="1">
              <a:blip r:embed="rId14" cstate="print"/>
              <a:srcRect l="48999" t="4789" r="6172" b="88868"/>
              <a:stretch/>
            </p:blipFill>
            <p:spPr>
              <a:xfrm>
                <a:off x="5768413" y="2103762"/>
                <a:ext cx="3276599" cy="504581"/>
              </a:xfrm>
              <a:prstGeom prst="rect">
                <a:avLst/>
              </a:prstGeom>
            </p:spPr>
          </p:pic>
          <p:sp>
            <p:nvSpPr>
              <p:cNvPr id="37" name="Скругленный прямоугольник 8">
                <a:extLst>
                  <a:ext uri="{FF2B5EF4-FFF2-40B4-BE49-F238E27FC236}">
                    <a16:creationId xmlns:a16="http://schemas.microsoft.com/office/drawing/2014/main" id="{935125C4-D942-47B9-B0FE-EB648D4DB151}"/>
                  </a:ext>
                </a:extLst>
              </p:cNvPr>
              <p:cNvSpPr/>
              <p:nvPr/>
            </p:nvSpPr>
            <p:spPr>
              <a:xfrm>
                <a:off x="5768413" y="2089544"/>
                <a:ext cx="3276598" cy="2258317"/>
              </a:xfrm>
              <a:prstGeom prst="roundRect">
                <a:avLst>
                  <a:gd name="adj" fmla="val 1881"/>
                </a:avLst>
              </a:prstGeom>
              <a:noFill/>
              <a:ln w="57150">
                <a:solidFill>
                  <a:srgbClr val="68CD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34" name="Скругленный прямоугольник 33"/>
            <p:cNvSpPr/>
            <p:nvPr/>
          </p:nvSpPr>
          <p:spPr>
            <a:xfrm>
              <a:off x="4630919" y="860128"/>
              <a:ext cx="3618425" cy="1905760"/>
            </a:xfrm>
            <a:prstGeom prst="roundRect">
              <a:avLst>
                <a:gd name="adj" fmla="val 1932"/>
              </a:avLst>
            </a:prstGeom>
            <a:solidFill>
              <a:schemeClr val="bg1"/>
            </a:solidFill>
            <a:ln w="28575">
              <a:solidFill>
                <a:srgbClr val="68CD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727030" y="941064"/>
              <a:ext cx="3336005" cy="1767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А яка твоя улюблена страва? Який в неї рецепт? Як її готують?</a:t>
              </a:r>
              <a:endParaRPr lang="ru-RU" sz="1400" dirty="0"/>
            </a:p>
          </p:txBody>
        </p:sp>
      </p:grp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313880" y="161351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839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7"/>
          <a:stretch/>
        </p:blipFill>
        <p:spPr>
          <a:xfrm>
            <a:off x="-39329" y="0"/>
            <a:ext cx="12231329" cy="685800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789477" y="475802"/>
            <a:ext cx="3750576" cy="2465353"/>
            <a:chOff x="4331292" y="89851"/>
            <a:chExt cx="1596567" cy="1261750"/>
          </a:xfrm>
        </p:grpSpPr>
        <p:sp>
          <p:nvSpPr>
            <p:cNvPr id="10" name="Овальная выноска 9"/>
            <p:cNvSpPr/>
            <p:nvPr/>
          </p:nvSpPr>
          <p:spPr>
            <a:xfrm>
              <a:off x="4331292" y="89851"/>
              <a:ext cx="1596567" cy="1261750"/>
            </a:xfrm>
            <a:prstGeom prst="wedgeEllipseCallout">
              <a:avLst>
                <a:gd name="adj1" fmla="val -37809"/>
                <a:gd name="adj2" fmla="val 76442"/>
              </a:avLst>
            </a:prstGeom>
            <a:solidFill>
              <a:schemeClr val="bg1"/>
            </a:solidFill>
            <a:ln>
              <a:solidFill>
                <a:srgbClr val="3DB1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35591" y="312969"/>
              <a:ext cx="1446201" cy="1038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Звичайно, Питайлику, нас чекає ще багато цікавого. А для того, щоб якомога більше дізнатися про здорове харчування, рекомендуємо зареєструватись на нашому сайті та виконувати завдання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6968" y="1808525"/>
            <a:ext cx="4388343" cy="5485429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9596190" y="1124633"/>
            <a:ext cx="2512001" cy="2534380"/>
            <a:chOff x="101392" y="146756"/>
            <a:chExt cx="2512001" cy="2878666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101392" y="146756"/>
              <a:ext cx="2489161" cy="2878666"/>
            </a:xfrm>
            <a:prstGeom prst="roundRect">
              <a:avLst>
                <a:gd name="adj" fmla="val 4920"/>
              </a:avLst>
            </a:prstGeom>
            <a:solidFill>
              <a:srgbClr val="1E69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9041" y="205089"/>
              <a:ext cx="2474352" cy="2796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b="1" dirty="0">
                  <a:solidFill>
                    <a:schemeClr val="bg1"/>
                  </a:solidFill>
                </a:rPr>
                <a:t>РАЗОМ ІЗ ДОРОСЛИМИ</a:t>
              </a:r>
            </a:p>
            <a:p>
              <a:r>
                <a:rPr lang="uk-UA" sz="1400" dirty="0">
                  <a:solidFill>
                    <a:schemeClr val="bg1"/>
                  </a:solidFill>
                </a:rPr>
                <a:t>Щоб пройти тест, перейдіть на сайт «Абетки харчування» за </a:t>
              </a:r>
              <a:r>
                <a:rPr lang="en-US" sz="1400" dirty="0">
                  <a:solidFill>
                    <a:schemeClr val="bg1"/>
                  </a:solidFill>
                </a:rPr>
                <a:t>QR-</a:t>
              </a:r>
              <a:r>
                <a:rPr lang="uk-UA" sz="1400" dirty="0">
                  <a:solidFill>
                    <a:schemeClr val="bg1"/>
                  </a:solidFill>
                </a:rPr>
                <a:t>кодом.</a:t>
              </a:r>
              <a:endParaRPr lang="en-US" sz="1400" dirty="0">
                <a:solidFill>
                  <a:srgbClr val="FFFF00"/>
                </a:solidFill>
              </a:endParaRPr>
            </a:p>
            <a:p>
              <a:r>
                <a:rPr lang="uk-UA" sz="1400" dirty="0">
                  <a:solidFill>
                    <a:schemeClr val="bg1"/>
                  </a:solidFill>
                </a:rPr>
                <a:t>Оберіть необхідний клас і тему.</a:t>
              </a:r>
            </a:p>
            <a:p>
              <a:r>
                <a:rPr lang="uk-UA" sz="1400" dirty="0">
                  <a:solidFill>
                    <a:schemeClr val="bg1"/>
                  </a:solidFill>
                </a:rPr>
                <a:t>Перевірка знань є важливою й обов'язковою частиною кожного уроку.</a:t>
              </a:r>
            </a:p>
            <a:p>
              <a:r>
                <a:rPr lang="uk-UA" sz="1400" dirty="0">
                  <a:solidFill>
                    <a:schemeClr val="bg1"/>
                  </a:solidFill>
                </a:rPr>
                <a:t>УВАГА: реєстрація на сайті лише для дорослих!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926" y="4003628"/>
            <a:ext cx="1909852" cy="1909852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449832" y="1558817"/>
            <a:ext cx="3127534" cy="1832490"/>
            <a:chOff x="6384847" y="1273370"/>
            <a:chExt cx="3127534" cy="1832490"/>
          </a:xfrm>
        </p:grpSpPr>
        <p:sp>
          <p:nvSpPr>
            <p:cNvPr id="25" name="Овальная выноска 24"/>
            <p:cNvSpPr/>
            <p:nvPr/>
          </p:nvSpPr>
          <p:spPr>
            <a:xfrm>
              <a:off x="6384847" y="1273370"/>
              <a:ext cx="3127534" cy="1832490"/>
            </a:xfrm>
            <a:prstGeom prst="wedgeEllipseCallout">
              <a:avLst>
                <a:gd name="adj1" fmla="val 11196"/>
                <a:gd name="adj2" fmla="val 10049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533074" y="1622161"/>
              <a:ext cx="28389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Дякуємо за подорож, це було дуже весело.</a:t>
              </a:r>
            </a:p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Сподіваюся, ми знову скоро зустрінемось!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33955" r="52489" b="13956"/>
          <a:stretch/>
        </p:blipFill>
        <p:spPr>
          <a:xfrm flipH="1">
            <a:off x="6502630" y="2668859"/>
            <a:ext cx="3131209" cy="418914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/>
          <a:srcRect r="1490" b="8276"/>
          <a:stretch/>
        </p:blipFill>
        <p:spPr>
          <a:xfrm>
            <a:off x="2916138" y="3638202"/>
            <a:ext cx="3742183" cy="30735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Группа 27"/>
          <p:cNvGrpSpPr/>
          <p:nvPr/>
        </p:nvGrpSpPr>
        <p:grpSpPr>
          <a:xfrm>
            <a:off x="4433222" y="223432"/>
            <a:ext cx="6876838" cy="729125"/>
            <a:chOff x="694944" y="1771912"/>
            <a:chExt cx="5413248" cy="993279"/>
          </a:xfrm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694944" y="1780032"/>
              <a:ext cx="5413248" cy="985159"/>
            </a:xfrm>
            <a:prstGeom prst="roundRect">
              <a:avLst>
                <a:gd name="adj" fmla="val 11162"/>
              </a:avLst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20600" y="1771912"/>
              <a:ext cx="5161935" cy="880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>
                  <a:solidFill>
                    <a:srgbClr val="00B050"/>
                  </a:solidFill>
                </a:rPr>
                <a:t>Домашнє завдання: </a:t>
              </a:r>
            </a:p>
            <a:p>
              <a:r>
                <a:rPr lang="uk-UA" dirty="0"/>
                <a:t>Запиши рецепт своєї страви. Проілюструй малюнком.</a:t>
              </a:r>
              <a:endParaRPr lang="ru-RU" dirty="0"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23604" y="125542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282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46"/>
          <a:stretch/>
        </p:blipFill>
        <p:spPr>
          <a:xfrm>
            <a:off x="-8401" y="0"/>
            <a:ext cx="1217206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7735">
            <a:off x="-246453" y="2459643"/>
            <a:ext cx="3876002" cy="4845002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711195" y="1668162"/>
            <a:ext cx="2214213" cy="1459283"/>
            <a:chOff x="711195" y="1668162"/>
            <a:chExt cx="2214213" cy="1459283"/>
          </a:xfrm>
        </p:grpSpPr>
        <p:sp>
          <p:nvSpPr>
            <p:cNvPr id="6" name="Овальная выноска 5"/>
            <p:cNvSpPr/>
            <p:nvPr/>
          </p:nvSpPr>
          <p:spPr>
            <a:xfrm>
              <a:off x="715122" y="1668162"/>
              <a:ext cx="2192795" cy="1459283"/>
            </a:xfrm>
            <a:prstGeom prst="wedgeEllipseCallout">
              <a:avLst>
                <a:gd name="adj1" fmla="val -2470"/>
                <a:gd name="adj2" fmla="val 8788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11195" y="1985573"/>
              <a:ext cx="22142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Смачнюлю, а яка твоя улюблена страва?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8126656" y="200296"/>
            <a:ext cx="3076833" cy="1986849"/>
            <a:chOff x="8126656" y="200296"/>
            <a:chExt cx="3076833" cy="1986849"/>
          </a:xfrm>
        </p:grpSpPr>
        <p:sp>
          <p:nvSpPr>
            <p:cNvPr id="8" name="Овальная выноска 7"/>
            <p:cNvSpPr/>
            <p:nvPr/>
          </p:nvSpPr>
          <p:spPr>
            <a:xfrm>
              <a:off x="8126656" y="200296"/>
              <a:ext cx="3076833" cy="1986849"/>
            </a:xfrm>
            <a:prstGeom prst="wedgeEllipseCallout">
              <a:avLst>
                <a:gd name="adj1" fmla="val 13655"/>
                <a:gd name="adj2" fmla="val 85448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145267" y="553455"/>
              <a:ext cx="30243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Моя улюблена страва – це млинці з полуничною підливою, а також яблучний пиріг. Але спочатку треба сходити в магазин за продуктами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2125" flipH="1">
            <a:off x="8034533" y="1377262"/>
            <a:ext cx="4299712" cy="59987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432" y="1416662"/>
            <a:ext cx="4637119" cy="4509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Группа 14"/>
          <p:cNvGrpSpPr/>
          <p:nvPr/>
        </p:nvGrpSpPr>
        <p:grpSpPr>
          <a:xfrm>
            <a:off x="243310" y="85583"/>
            <a:ext cx="2962337" cy="1496996"/>
            <a:chOff x="2377947" y="3294079"/>
            <a:chExt cx="2962337" cy="1496996"/>
          </a:xfrm>
          <a:noFill/>
        </p:grpSpPr>
        <p:grpSp>
          <p:nvGrpSpPr>
            <p:cNvPr id="16" name="Группа 15"/>
            <p:cNvGrpSpPr/>
            <p:nvPr/>
          </p:nvGrpSpPr>
          <p:grpSpPr>
            <a:xfrm>
              <a:off x="2377947" y="3294079"/>
              <a:ext cx="2962337" cy="1496996"/>
              <a:chOff x="2305299" y="4054227"/>
              <a:chExt cx="3281074" cy="1658067"/>
            </a:xfrm>
            <a:grpFill/>
          </p:grpSpPr>
          <p:pic>
            <p:nvPicPr>
              <p:cNvPr id="18" name="object 2"/>
              <p:cNvPicPr/>
              <p:nvPr/>
            </p:nvPicPr>
            <p:blipFill rotWithShape="1">
              <a:blip r:embed="rId6" cstate="print"/>
              <a:srcRect l="48999" t="4789" r="6172" b="85244"/>
              <a:stretch/>
            </p:blipFill>
            <p:spPr>
              <a:xfrm>
                <a:off x="2305299" y="4054227"/>
                <a:ext cx="3281074" cy="793998"/>
              </a:xfrm>
              <a:prstGeom prst="roundRect">
                <a:avLst>
                  <a:gd name="adj" fmla="val 8594"/>
                </a:avLst>
              </a:prstGeom>
              <a:grpFill/>
              <a:ln>
                <a:noFill/>
              </a:ln>
              <a:effectLst/>
            </p:spPr>
          </p:pic>
          <p:sp>
            <p:nvSpPr>
              <p:cNvPr id="19" name="Скругленный прямоугольник 18"/>
              <p:cNvSpPr/>
              <p:nvPr/>
            </p:nvSpPr>
            <p:spPr>
              <a:xfrm>
                <a:off x="2305299" y="4081056"/>
                <a:ext cx="3281074" cy="1631238"/>
              </a:xfrm>
              <a:prstGeom prst="roundRect">
                <a:avLst>
                  <a:gd name="adj" fmla="val 1881"/>
                </a:avLst>
              </a:prstGeom>
              <a:grpFill/>
              <a:ln w="57150">
                <a:solidFill>
                  <a:srgbClr val="68CD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2446173" y="3826713"/>
              <a:ext cx="2825884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uk-UA" dirty="0"/>
                <a:t>Яка твоя улюблена страва? Які продукти для неї потрібні?</a:t>
              </a:r>
              <a:endParaRPr lang="ru-RU" dirty="0"/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105363" y="109806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567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clas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313880" y="161351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997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34" y="93592"/>
            <a:ext cx="3491584" cy="3068634"/>
          </a:xfrm>
          <a:prstGeom prst="rect">
            <a:avLst/>
          </a:prstGeom>
          <a:ln w="19050">
            <a:solidFill>
              <a:srgbClr val="FF3399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5324877" y="3913402"/>
            <a:ext cx="1333500" cy="16668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1464">
            <a:off x="5433203" y="3372367"/>
            <a:ext cx="1819275" cy="11049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403" y="3328007"/>
            <a:ext cx="1108612" cy="13857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7503">
            <a:off x="6872468" y="3309936"/>
            <a:ext cx="1209844" cy="20005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866" y="3593760"/>
            <a:ext cx="1457325" cy="15716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97" y="3052731"/>
            <a:ext cx="1234606" cy="12574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3959">
            <a:off x="6353507" y="4419587"/>
            <a:ext cx="1362075" cy="15906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1611">
            <a:off x="5846050" y="4528514"/>
            <a:ext cx="1537436" cy="10249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220" y="4093183"/>
            <a:ext cx="1486107" cy="8954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4922">
            <a:off x="4207511" y="3074881"/>
            <a:ext cx="2131516" cy="2131516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2218835" y="3593760"/>
            <a:ext cx="2760625" cy="1819758"/>
            <a:chOff x="715122" y="1668160"/>
            <a:chExt cx="2725662" cy="1459283"/>
          </a:xfrm>
        </p:grpSpPr>
        <p:sp>
          <p:nvSpPr>
            <p:cNvPr id="21" name="Овальная выноска 20"/>
            <p:cNvSpPr/>
            <p:nvPr/>
          </p:nvSpPr>
          <p:spPr>
            <a:xfrm>
              <a:off x="715122" y="1668160"/>
              <a:ext cx="2725662" cy="1459283"/>
            </a:xfrm>
            <a:prstGeom prst="wedgeEllipseCallout">
              <a:avLst>
                <a:gd name="adj1" fmla="val -59838"/>
                <a:gd name="adj2" fmla="val 4074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78919" y="1972471"/>
              <a:ext cx="2598067" cy="962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Смачнюлю, а я, окрім тих продуктів, що нам були потрібні, обрав ще багато інших.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7547">
            <a:off x="-795281" y="2530747"/>
            <a:ext cx="3737572" cy="4671965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8735094" y="754523"/>
            <a:ext cx="2972131" cy="1602555"/>
            <a:chOff x="610707" y="1759182"/>
            <a:chExt cx="2934489" cy="1285105"/>
          </a:xfrm>
        </p:grpSpPr>
        <p:sp>
          <p:nvSpPr>
            <p:cNvPr id="24" name="Овальная выноска 23"/>
            <p:cNvSpPr/>
            <p:nvPr/>
          </p:nvSpPr>
          <p:spPr>
            <a:xfrm>
              <a:off x="715122" y="1759182"/>
              <a:ext cx="2830074" cy="1285105"/>
            </a:xfrm>
            <a:prstGeom prst="wedgeEllipseCallout">
              <a:avLst>
                <a:gd name="adj1" fmla="val -2470"/>
                <a:gd name="adj2" fmla="val 8788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10707" y="1972471"/>
              <a:ext cx="2934489" cy="962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Питайлику, є ще два важливих правила, яких треба дотримуватися в магазині!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648408" y="144069"/>
            <a:ext cx="3921549" cy="2546203"/>
            <a:chOff x="3996894" y="443833"/>
            <a:chExt cx="3921549" cy="2546203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3996894" y="671043"/>
              <a:ext cx="3921549" cy="2318993"/>
              <a:chOff x="4590854" y="1065229"/>
              <a:chExt cx="3921549" cy="2318993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7" name="Прямоугольник 26"/>
              <p:cNvSpPr/>
              <p:nvPr/>
            </p:nvSpPr>
            <p:spPr>
              <a:xfrm>
                <a:off x="4590854" y="1065229"/>
                <a:ext cx="3921549" cy="23189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649228" y="1290282"/>
                <a:ext cx="3863175" cy="20313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uk-UA" b="1" dirty="0">
                    <a:solidFill>
                      <a:srgbClr val="FF0000"/>
                    </a:solidFill>
                  </a:rPr>
                  <a:t>ПРАВИЛА</a:t>
                </a:r>
              </a:p>
              <a:p>
                <a:pPr marL="342900" indent="-342900">
                  <a:buAutoNum type="arabicPeriod"/>
                </a:pPr>
                <a:r>
                  <a:rPr lang="uk-UA" dirty="0"/>
                  <a:t>Купуй лише ті продукти, які тобі потрібні для приготування страви.</a:t>
                </a:r>
              </a:p>
              <a:p>
                <a:pPr marL="342900" indent="-342900">
                  <a:buAutoNum type="arabicPeriod"/>
                </a:pPr>
                <a:r>
                  <a:rPr lang="uk-UA" dirty="0"/>
                  <a:t>Перед відвіданням магазину варто скласти список необхідних покупок і обирати лише то, що ви внесли до списку.</a:t>
                </a:r>
                <a:endParaRPr lang="ru-RU" dirty="0"/>
              </a:p>
            </p:txBody>
          </p:sp>
        </p:grpSp>
        <p:pic>
          <p:nvPicPr>
            <p:cNvPr id="29" name="Picture 8" descr="Back To School - Магнит Для Доски Png Clipart - Full Size Clipart  (#1144776) - PinClipart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391" r="52277"/>
            <a:stretch/>
          </p:blipFill>
          <p:spPr bwMode="auto">
            <a:xfrm>
              <a:off x="5709713" y="443833"/>
              <a:ext cx="567586" cy="50076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Shopping Cart PNG Image HD | PNG All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67119" y="2298563"/>
            <a:ext cx="4692404" cy="483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144101" y="183729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7945" flipH="1">
            <a:off x="8389292" y="1440545"/>
            <a:ext cx="4628033" cy="586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3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162 L -0.3612 -0.3067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01" y="-1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2 -0.01458 L -0.39427 -0.5219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24" y="-2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61 0.01481 L -0.4069 -0.39352 " pathEditMode="relative" ptsTypes="AA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0.00232 L -0.26575 -0.37986 " pathEditMode="relative" ptsTypes="AA"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71 0.02106 L -0.28073 -0.26065 " pathEditMode="relative" ptsTypes="AA">
                                      <p:cBhvr>
                                        <p:cTn id="5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1" t="6312" r="64" b="-1027"/>
          <a:stretch/>
        </p:blipFill>
        <p:spPr>
          <a:xfrm>
            <a:off x="143291" y="0"/>
            <a:ext cx="12048709" cy="69475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t="17428" r="10834" b="-1027"/>
          <a:stretch/>
        </p:blipFill>
        <p:spPr>
          <a:xfrm>
            <a:off x="0" y="-1"/>
            <a:ext cx="12179808" cy="6947555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8391892" y="2630470"/>
            <a:ext cx="3546389" cy="3551217"/>
            <a:chOff x="7551890" y="2663841"/>
            <a:chExt cx="3546389" cy="3551217"/>
          </a:xfrm>
        </p:grpSpPr>
        <p:sp>
          <p:nvSpPr>
            <p:cNvPr id="13" name="Загнутый угол 12"/>
            <p:cNvSpPr/>
            <p:nvPr/>
          </p:nvSpPr>
          <p:spPr>
            <a:xfrm>
              <a:off x="7551890" y="2674028"/>
              <a:ext cx="3546389" cy="3541030"/>
            </a:xfrm>
            <a:prstGeom prst="foldedCorner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56922" y="2663841"/>
              <a:ext cx="3336323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 dirty="0"/>
                <a:t>Список продуктів:</a:t>
              </a:r>
            </a:p>
            <a:p>
              <a:endParaRPr lang="uk-UA" sz="2800" dirty="0"/>
            </a:p>
            <a:p>
              <a:r>
                <a:rPr lang="uk-UA" sz="2800" dirty="0"/>
                <a:t>Кефір</a:t>
              </a:r>
              <a:br>
                <a:rPr lang="uk-UA" sz="2800" dirty="0"/>
              </a:br>
              <a:r>
                <a:rPr lang="uk-UA" sz="2800" dirty="0"/>
                <a:t>Яблука</a:t>
              </a:r>
            </a:p>
            <a:p>
              <a:r>
                <a:rPr lang="uk-UA" sz="2800" dirty="0"/>
                <a:t>Яйця</a:t>
              </a:r>
            </a:p>
            <a:p>
              <a:r>
                <a:rPr lang="uk-UA" sz="2800" dirty="0"/>
                <a:t>Помідор</a:t>
              </a:r>
            </a:p>
            <a:p>
              <a:r>
                <a:rPr lang="uk-UA" sz="2800" dirty="0"/>
                <a:t>Масло</a:t>
              </a:r>
            </a:p>
            <a:p>
              <a:r>
                <a:rPr lang="uk-UA" sz="2800" dirty="0"/>
                <a:t>Йогурт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007150" y="396999"/>
            <a:ext cx="6876838" cy="993279"/>
            <a:chOff x="694944" y="1771912"/>
            <a:chExt cx="5413248" cy="993279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694944" y="1780032"/>
              <a:ext cx="5413248" cy="985159"/>
            </a:xfrm>
            <a:prstGeom prst="roundRect">
              <a:avLst>
                <a:gd name="adj" fmla="val 11162"/>
              </a:avLst>
            </a:prstGeom>
            <a:solidFill>
              <a:schemeClr val="bg1"/>
            </a:solidFill>
            <a:ln>
              <a:solidFill>
                <a:srgbClr val="F463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20600" y="1771912"/>
              <a:ext cx="51619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>
                  <a:solidFill>
                    <a:srgbClr val="F46398"/>
                  </a:solidFill>
                </a:rPr>
                <a:t>Завдання </a:t>
              </a:r>
            </a:p>
            <a:p>
              <a:r>
                <a:rPr lang="uk-UA" dirty="0"/>
                <a:t>Уважно вивчи список продуктів на екрані та знайди їх на вітрині. </a:t>
              </a:r>
            </a:p>
            <a:p>
              <a:r>
                <a:rPr lang="uk-UA" dirty="0"/>
                <a:t>До яких груп належать ці продукти? </a:t>
              </a:r>
              <a:endParaRPr lang="ru-RU" dirty="0"/>
            </a:p>
          </p:txBody>
        </p:sp>
      </p:grpSp>
      <p:sp>
        <p:nvSpPr>
          <p:cNvPr id="20" name="Овал 19"/>
          <p:cNvSpPr/>
          <p:nvPr/>
        </p:nvSpPr>
        <p:spPr>
          <a:xfrm>
            <a:off x="1404594" y="2780148"/>
            <a:ext cx="857840" cy="9340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Овал 20"/>
          <p:cNvSpPr/>
          <p:nvPr/>
        </p:nvSpPr>
        <p:spPr>
          <a:xfrm>
            <a:off x="2922383" y="2846136"/>
            <a:ext cx="857840" cy="9340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Овал 21"/>
          <p:cNvSpPr/>
          <p:nvPr/>
        </p:nvSpPr>
        <p:spPr>
          <a:xfrm>
            <a:off x="5147111" y="1943833"/>
            <a:ext cx="706935" cy="6968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Овал 22"/>
          <p:cNvSpPr/>
          <p:nvPr/>
        </p:nvSpPr>
        <p:spPr>
          <a:xfrm>
            <a:off x="7109774" y="1943833"/>
            <a:ext cx="706935" cy="6968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Овал 23"/>
          <p:cNvSpPr/>
          <p:nvPr/>
        </p:nvSpPr>
        <p:spPr>
          <a:xfrm>
            <a:off x="5582315" y="5103384"/>
            <a:ext cx="706935" cy="6968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Овал 24"/>
          <p:cNvSpPr/>
          <p:nvPr/>
        </p:nvSpPr>
        <p:spPr>
          <a:xfrm>
            <a:off x="1662336" y="5967167"/>
            <a:ext cx="760353" cy="8755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313880" y="161351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562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9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6711251" y="1916000"/>
            <a:ext cx="3481635" cy="4553146"/>
            <a:chOff x="6096000" y="1951349"/>
            <a:chExt cx="3481635" cy="45531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Прямоугольник 13"/>
            <p:cNvSpPr/>
            <p:nvPr/>
          </p:nvSpPr>
          <p:spPr>
            <a:xfrm>
              <a:off x="9211538" y="3780149"/>
              <a:ext cx="223145" cy="524289"/>
            </a:xfrm>
            <a:prstGeom prst="rect">
              <a:avLst/>
            </a:prstGeom>
            <a:solidFill>
              <a:srgbClr val="ACAC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9211538" y="5525679"/>
              <a:ext cx="223145" cy="524289"/>
            </a:xfrm>
            <a:prstGeom prst="rect">
              <a:avLst/>
            </a:prstGeom>
            <a:solidFill>
              <a:srgbClr val="ACAC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6096000" y="1951349"/>
              <a:ext cx="3179975" cy="4553146"/>
            </a:xfrm>
            <a:prstGeom prst="roundRect">
              <a:avLst>
                <a:gd name="adj" fmla="val 11627"/>
              </a:avLst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6096000" y="3478491"/>
              <a:ext cx="3179975" cy="0"/>
            </a:xfrm>
            <a:prstGeom prst="line">
              <a:avLst/>
            </a:prstGeom>
            <a:ln w="28575">
              <a:solidFill>
                <a:srgbClr val="7C83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Прямоугольник 9"/>
            <p:cNvSpPr/>
            <p:nvPr/>
          </p:nvSpPr>
          <p:spPr>
            <a:xfrm>
              <a:off x="6297105" y="3715306"/>
              <a:ext cx="2762054" cy="1221244"/>
            </a:xfrm>
            <a:prstGeom prst="rect">
              <a:avLst/>
            </a:prstGeom>
            <a:solidFill>
              <a:srgbClr val="D0EC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Прямоугольник с двумя скругленными соседними углами 11"/>
            <p:cNvSpPr/>
            <p:nvPr/>
          </p:nvSpPr>
          <p:spPr>
            <a:xfrm rot="10800000">
              <a:off x="6297105" y="5137059"/>
              <a:ext cx="2762054" cy="1166721"/>
            </a:xfrm>
            <a:prstGeom prst="round2SameRect">
              <a:avLst>
                <a:gd name="adj1" fmla="val 42641"/>
                <a:gd name="adj2" fmla="val 0"/>
              </a:avLst>
            </a:prstGeom>
            <a:solidFill>
              <a:srgbClr val="D0EC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9370245" y="3478491"/>
              <a:ext cx="207390" cy="3026004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6297105" y="2716728"/>
              <a:ext cx="103695" cy="584853"/>
            </a:xfrm>
            <a:prstGeom prst="roundRect">
              <a:avLst>
                <a:gd name="adj" fmla="val 50000"/>
              </a:avLst>
            </a:prstGeom>
            <a:solidFill>
              <a:srgbClr val="7C8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1941921" y="4398080"/>
            <a:ext cx="4769963" cy="2071066"/>
            <a:chOff x="1941921" y="4465483"/>
            <a:chExt cx="4769963" cy="2071066"/>
          </a:xfrm>
        </p:grpSpPr>
        <p:sp>
          <p:nvSpPr>
            <p:cNvPr id="23" name="Блок-схема: знак завершения 22"/>
            <p:cNvSpPr/>
            <p:nvPr/>
          </p:nvSpPr>
          <p:spPr>
            <a:xfrm>
              <a:off x="2366127" y="5433613"/>
              <a:ext cx="226243" cy="1102936"/>
            </a:xfrm>
            <a:prstGeom prst="flowChartTerminator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" name="Блок-схема: знак завершения 23"/>
            <p:cNvSpPr/>
            <p:nvPr/>
          </p:nvSpPr>
          <p:spPr>
            <a:xfrm>
              <a:off x="2881458" y="4769652"/>
              <a:ext cx="226243" cy="1102936"/>
            </a:xfrm>
            <a:prstGeom prst="flowChartTerminator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" name="Блок-схема: знак завершения 24"/>
            <p:cNvSpPr/>
            <p:nvPr/>
          </p:nvSpPr>
          <p:spPr>
            <a:xfrm>
              <a:off x="6096000" y="5433613"/>
              <a:ext cx="226243" cy="1102936"/>
            </a:xfrm>
            <a:prstGeom prst="flowChartTerminator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Блок-схема: знак завершения 25"/>
            <p:cNvSpPr/>
            <p:nvPr/>
          </p:nvSpPr>
          <p:spPr>
            <a:xfrm>
              <a:off x="5612091" y="4769652"/>
              <a:ext cx="226243" cy="1102936"/>
            </a:xfrm>
            <a:prstGeom prst="flowChartTerminator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Блок-схема: ручное управление 20"/>
            <p:cNvSpPr/>
            <p:nvPr/>
          </p:nvSpPr>
          <p:spPr>
            <a:xfrm rot="10800000">
              <a:off x="1941921" y="4465483"/>
              <a:ext cx="4769963" cy="1036948"/>
            </a:xfrm>
            <a:prstGeom prst="flowChartManualOperation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Блок-схема: процесс 21"/>
            <p:cNvSpPr/>
            <p:nvPr/>
          </p:nvSpPr>
          <p:spPr>
            <a:xfrm>
              <a:off x="1941922" y="5509656"/>
              <a:ext cx="4760536" cy="186101"/>
            </a:xfrm>
            <a:prstGeom prst="flowChartProcess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485" y="3824573"/>
            <a:ext cx="1494355" cy="129261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860" y="4497872"/>
            <a:ext cx="1082232" cy="65211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807" y="3251481"/>
            <a:ext cx="963388" cy="159300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052" y="3978112"/>
            <a:ext cx="1271316" cy="139278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397" y="4452062"/>
            <a:ext cx="1167161" cy="96167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31">
            <a:off x="5327022" y="4377500"/>
            <a:ext cx="1031358" cy="104385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00" y="4631817"/>
            <a:ext cx="993033" cy="89261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4836" flipH="1">
            <a:off x="9706889" y="3435174"/>
            <a:ext cx="2775046" cy="375088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0516" y="62525"/>
            <a:ext cx="2028825" cy="294322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3"/>
          <a:srcRect b="1502"/>
          <a:stretch/>
        </p:blipFill>
        <p:spPr>
          <a:xfrm>
            <a:off x="2312096" y="70551"/>
            <a:ext cx="2038350" cy="292717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4"/>
          <a:srcRect b="1965"/>
          <a:stretch/>
        </p:blipFill>
        <p:spPr>
          <a:xfrm>
            <a:off x="4502148" y="72907"/>
            <a:ext cx="2057400" cy="2904075"/>
          </a:xfrm>
          <a:prstGeom prst="rect">
            <a:avLst/>
          </a:prstGeom>
        </p:spPr>
      </p:pic>
      <p:grpSp>
        <p:nvGrpSpPr>
          <p:cNvPr id="37" name="Группа 36"/>
          <p:cNvGrpSpPr/>
          <p:nvPr/>
        </p:nvGrpSpPr>
        <p:grpSpPr>
          <a:xfrm>
            <a:off x="1308318" y="3066007"/>
            <a:ext cx="2522788" cy="1246932"/>
            <a:chOff x="884740" y="2160920"/>
            <a:chExt cx="2490837" cy="999927"/>
          </a:xfrm>
        </p:grpSpPr>
        <p:sp>
          <p:nvSpPr>
            <p:cNvPr id="38" name="Овальная выноска 37"/>
            <p:cNvSpPr/>
            <p:nvPr/>
          </p:nvSpPr>
          <p:spPr>
            <a:xfrm>
              <a:off x="1105898" y="2160920"/>
              <a:ext cx="1902435" cy="999927"/>
            </a:xfrm>
            <a:prstGeom prst="wedgeEllipseCallout">
              <a:avLst>
                <a:gd name="adj1" fmla="val -51394"/>
                <a:gd name="adj2" fmla="val 8108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84740" y="2401734"/>
              <a:ext cx="2490837" cy="518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Питайлику, запам'ятай!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36" name="Рисунок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3532">
            <a:off x="-492553" y="3020671"/>
            <a:ext cx="2989001" cy="4114906"/>
          </a:xfrm>
          <a:prstGeom prst="rect">
            <a:avLst/>
          </a:prstGeom>
        </p:spPr>
      </p:pic>
      <p:grpSp>
        <p:nvGrpSpPr>
          <p:cNvPr id="43" name="Группа 42"/>
          <p:cNvGrpSpPr/>
          <p:nvPr/>
        </p:nvGrpSpPr>
        <p:grpSpPr>
          <a:xfrm>
            <a:off x="6711250" y="233478"/>
            <a:ext cx="4129575" cy="1024930"/>
            <a:chOff x="3738983" y="4747142"/>
            <a:chExt cx="4966105" cy="1312282"/>
          </a:xfrm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3738983" y="4747142"/>
              <a:ext cx="4966105" cy="131228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DB6C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884867" y="4755385"/>
              <a:ext cx="463296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>
                  <a:solidFill>
                    <a:srgbClr val="DB6CA9"/>
                  </a:solidFill>
                </a:rPr>
                <a:t>Завдання</a:t>
              </a:r>
            </a:p>
            <a:p>
              <a:r>
                <a:rPr lang="uk-UA" dirty="0"/>
                <a:t>Подивись на продукти на столі. Які  з них потрібно скласти в холодильник?</a:t>
              </a:r>
              <a:endParaRPr lang="ru-RU" dirty="0"/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10089190" y="1626898"/>
            <a:ext cx="1953544" cy="1335758"/>
            <a:chOff x="4630919" y="291751"/>
            <a:chExt cx="3618427" cy="2474140"/>
          </a:xfrm>
        </p:grpSpPr>
        <p:grpSp>
          <p:nvGrpSpPr>
            <p:cNvPr id="47" name="Группа 12">
              <a:extLst>
                <a:ext uri="{FF2B5EF4-FFF2-40B4-BE49-F238E27FC236}">
                  <a16:creationId xmlns:a16="http://schemas.microsoft.com/office/drawing/2014/main" id="{C82B1429-6FD8-4295-B6D1-4C053D13A603}"/>
                </a:ext>
              </a:extLst>
            </p:cNvPr>
            <p:cNvGrpSpPr/>
            <p:nvPr/>
          </p:nvGrpSpPr>
          <p:grpSpPr>
            <a:xfrm>
              <a:off x="4630920" y="291751"/>
              <a:ext cx="3618426" cy="2474140"/>
              <a:chOff x="5768413" y="2089544"/>
              <a:chExt cx="3276599" cy="2258317"/>
            </a:xfrm>
          </p:grpSpPr>
          <p:pic>
            <p:nvPicPr>
              <p:cNvPr id="50" name="object 2">
                <a:extLst>
                  <a:ext uri="{FF2B5EF4-FFF2-40B4-BE49-F238E27FC236}">
                    <a16:creationId xmlns:a16="http://schemas.microsoft.com/office/drawing/2014/main" id="{B81AAEBE-7EBC-452C-AEFE-9F3180A1A648}"/>
                  </a:ext>
                </a:extLst>
              </p:cNvPr>
              <p:cNvPicPr/>
              <p:nvPr/>
            </p:nvPicPr>
            <p:blipFill rotWithShape="1">
              <a:blip r:embed="rId16" cstate="print"/>
              <a:srcRect l="48999" t="4789" r="6172" b="88868"/>
              <a:stretch/>
            </p:blipFill>
            <p:spPr>
              <a:xfrm>
                <a:off x="5768413" y="2103762"/>
                <a:ext cx="3276599" cy="504581"/>
              </a:xfrm>
              <a:prstGeom prst="rect">
                <a:avLst/>
              </a:prstGeom>
            </p:spPr>
          </p:pic>
          <p:sp>
            <p:nvSpPr>
              <p:cNvPr id="51" name="Скругленный прямоугольник 8">
                <a:extLst>
                  <a:ext uri="{FF2B5EF4-FFF2-40B4-BE49-F238E27FC236}">
                    <a16:creationId xmlns:a16="http://schemas.microsoft.com/office/drawing/2014/main" id="{935125C4-D942-47B9-B0FE-EB648D4DB151}"/>
                  </a:ext>
                </a:extLst>
              </p:cNvPr>
              <p:cNvSpPr/>
              <p:nvPr/>
            </p:nvSpPr>
            <p:spPr>
              <a:xfrm>
                <a:off x="5768413" y="2089544"/>
                <a:ext cx="3276598" cy="2258317"/>
              </a:xfrm>
              <a:prstGeom prst="roundRect">
                <a:avLst>
                  <a:gd name="adj" fmla="val 1881"/>
                </a:avLst>
              </a:prstGeom>
              <a:noFill/>
              <a:ln w="57150">
                <a:solidFill>
                  <a:srgbClr val="68CD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48" name="Скругленный прямоугольник 47"/>
            <p:cNvSpPr/>
            <p:nvPr/>
          </p:nvSpPr>
          <p:spPr>
            <a:xfrm>
              <a:off x="4630919" y="860128"/>
              <a:ext cx="3618425" cy="1905760"/>
            </a:xfrm>
            <a:prstGeom prst="roundRect">
              <a:avLst>
                <a:gd name="adj" fmla="val 1932"/>
              </a:avLst>
            </a:prstGeom>
            <a:solidFill>
              <a:schemeClr val="bg1"/>
            </a:solidFill>
            <a:ln w="28575">
              <a:solidFill>
                <a:srgbClr val="68CD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727030" y="941063"/>
              <a:ext cx="3336005" cy="1767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Чи дотримуєшся ти цих правил? Які ще правила харчової гігієни ти вивчив?</a:t>
              </a:r>
              <a:endParaRPr lang="ru-RU" sz="1400" dirty="0"/>
            </a:p>
          </p:txBody>
        </p:sp>
      </p:grpSp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094412" y="117134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434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069 L 0.28841 0.04467 " pathEditMode="relative" ptsTypes="AA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4 0.0051 L 0.32435 -0.045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45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-0.00162 L 0.22526 0.2099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72" y="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6 0.00023 L 0.23919 0.1377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02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-0.00486 L 0.3388 -0.02685 " pathEditMode="relative" ptsTypes="AA">
                                      <p:cBhvr>
                                        <p:cTn id="6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370" y="63199"/>
            <a:ext cx="2181095" cy="21810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903" r="-1"/>
          <a:stretch/>
        </p:blipFill>
        <p:spPr>
          <a:xfrm>
            <a:off x="6700809" y="63199"/>
            <a:ext cx="2176946" cy="21810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b="1281"/>
          <a:stretch/>
        </p:blipFill>
        <p:spPr>
          <a:xfrm>
            <a:off x="3424924" y="3542237"/>
            <a:ext cx="2173333" cy="216080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t="1096"/>
          <a:stretch/>
        </p:blipFill>
        <p:spPr>
          <a:xfrm>
            <a:off x="6654281" y="3542237"/>
            <a:ext cx="2205268" cy="2181097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3121416" y="2427371"/>
            <a:ext cx="2741945" cy="974294"/>
            <a:chOff x="3379187" y="2981397"/>
            <a:chExt cx="2741945" cy="974294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3417593" y="2981397"/>
              <a:ext cx="2703539" cy="93619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379187" y="3001584"/>
              <a:ext cx="26772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400" dirty="0"/>
                <a:t>Овочі та фрукти мають бути свіжими, непошкодженими та ретельно промитими гарячою водою</a:t>
              </a:r>
              <a:endParaRPr lang="ru-RU" sz="1400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418309" y="2329157"/>
            <a:ext cx="2741945" cy="1441523"/>
            <a:chOff x="3379187" y="2981397"/>
            <a:chExt cx="2741945" cy="1189738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3417593" y="2981397"/>
              <a:ext cx="2703539" cy="93619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379187" y="3001584"/>
              <a:ext cx="267721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400" dirty="0"/>
                <a:t>Молочні продукти можна використовувати лише ті, у яких не закінчився термін зберігання, та які зберігалися в холодильнику.</a:t>
              </a:r>
              <a:endParaRPr lang="ru-RU" sz="1400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3145350" y="5836571"/>
            <a:ext cx="2741945" cy="974294"/>
            <a:chOff x="3379187" y="2981397"/>
            <a:chExt cx="2741945" cy="974294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3417593" y="2981397"/>
              <a:ext cx="2703539" cy="93619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379187" y="3001584"/>
              <a:ext cx="26772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400" dirty="0"/>
                <a:t>М’ясо, риба, птиця мають бути свіжими, приємного запаху та ретельно промиті холодною водою.</a:t>
              </a:r>
              <a:endParaRPr lang="ru-RU" sz="1400" dirty="0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6385942" y="5856758"/>
            <a:ext cx="2741945" cy="821045"/>
            <a:chOff x="3379187" y="2981397"/>
            <a:chExt cx="2741945" cy="936194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3417593" y="2981397"/>
              <a:ext cx="2703539" cy="93619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379187" y="3001584"/>
              <a:ext cx="267721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400" dirty="0"/>
                <a:t>Для приготування страв необхідно використовувати тільки очищену прісну воду.</a:t>
              </a:r>
              <a:endParaRPr lang="ru-RU" sz="1400" dirty="0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138226" y="1153052"/>
            <a:ext cx="3045530" cy="2182484"/>
            <a:chOff x="1249183" y="1532900"/>
            <a:chExt cx="3006959" cy="1750154"/>
          </a:xfrm>
        </p:grpSpPr>
        <p:sp>
          <p:nvSpPr>
            <p:cNvPr id="28" name="Овальная выноска 27"/>
            <p:cNvSpPr/>
            <p:nvPr/>
          </p:nvSpPr>
          <p:spPr>
            <a:xfrm>
              <a:off x="1249183" y="1532900"/>
              <a:ext cx="3006959" cy="1750154"/>
            </a:xfrm>
            <a:prstGeom prst="wedgeEllipseCallout">
              <a:avLst>
                <a:gd name="adj1" fmla="val -4247"/>
                <a:gd name="adj2" fmla="val 11477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04393" y="1735032"/>
              <a:ext cx="2775829" cy="1456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Смачнюлю, я вже зрозумів, що недостатньо лише правильно обрати продукти для свого раціону, а й необхідно їх ще правильно приготувати.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086">
            <a:off x="-190794" y="2682716"/>
            <a:ext cx="3597968" cy="4497460"/>
          </a:xfrm>
          <a:prstGeom prst="rect">
            <a:avLst/>
          </a:prstGeom>
        </p:spPr>
      </p:pic>
      <p:grpSp>
        <p:nvGrpSpPr>
          <p:cNvPr id="30" name="Группа 29"/>
          <p:cNvGrpSpPr/>
          <p:nvPr/>
        </p:nvGrpSpPr>
        <p:grpSpPr>
          <a:xfrm>
            <a:off x="9377051" y="325759"/>
            <a:ext cx="2342103" cy="1918535"/>
            <a:chOff x="1105898" y="1622356"/>
            <a:chExt cx="2312441" cy="1538491"/>
          </a:xfrm>
        </p:grpSpPr>
        <p:sp>
          <p:nvSpPr>
            <p:cNvPr id="31" name="Овальная выноска 30"/>
            <p:cNvSpPr/>
            <p:nvPr/>
          </p:nvSpPr>
          <p:spPr>
            <a:xfrm>
              <a:off x="1105898" y="1622356"/>
              <a:ext cx="2312441" cy="1538491"/>
            </a:xfrm>
            <a:prstGeom prst="wedgeEllipseCallout">
              <a:avLst>
                <a:gd name="adj1" fmla="val 8980"/>
                <a:gd name="adj2" fmla="val 9238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107568" y="1762239"/>
              <a:ext cx="2301019" cy="1258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Питайлику, запам'ятай основні правила вибору продуктів та підготовки їх до приготування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59549" y="1611594"/>
            <a:ext cx="4004459" cy="558679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313880" y="161351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8775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46"/>
          <a:stretch/>
        </p:blipFill>
        <p:spPr>
          <a:xfrm>
            <a:off x="16906" y="0"/>
            <a:ext cx="12172068" cy="685800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7504359" y="357045"/>
            <a:ext cx="3045530" cy="2182484"/>
            <a:chOff x="1249183" y="1532900"/>
            <a:chExt cx="3006959" cy="1750154"/>
          </a:xfrm>
        </p:grpSpPr>
        <p:sp>
          <p:nvSpPr>
            <p:cNvPr id="8" name="Овальная выноска 7"/>
            <p:cNvSpPr/>
            <p:nvPr/>
          </p:nvSpPr>
          <p:spPr>
            <a:xfrm>
              <a:off x="1249183" y="1532900"/>
              <a:ext cx="3006959" cy="1750154"/>
            </a:xfrm>
            <a:prstGeom prst="wedgeEllipseCallout">
              <a:avLst>
                <a:gd name="adj1" fmla="val 37849"/>
                <a:gd name="adj2" fmla="val 7719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64748" y="1815636"/>
              <a:ext cx="2775829" cy="1184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Питайлику, </a:t>
              </a:r>
              <a:r>
                <a:rPr lang="uk-UA" dirty="0"/>
                <a:t>щоб бути готовим до приготування їжі, треба не лише підготувати продукти, але й підготуватися самому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70737" y="1943701"/>
            <a:ext cx="2510032" cy="1485299"/>
            <a:chOff x="1513540" y="2148828"/>
            <a:chExt cx="2478242" cy="1191075"/>
          </a:xfrm>
        </p:grpSpPr>
        <p:sp>
          <p:nvSpPr>
            <p:cNvPr id="11" name="Овальная выноска 10"/>
            <p:cNvSpPr/>
            <p:nvPr/>
          </p:nvSpPr>
          <p:spPr>
            <a:xfrm>
              <a:off x="1662334" y="2148828"/>
              <a:ext cx="2180655" cy="1191075"/>
            </a:xfrm>
            <a:prstGeom prst="wedgeEllipseCallout">
              <a:avLst>
                <a:gd name="adj1" fmla="val -5795"/>
                <a:gd name="adj2" fmla="val 7935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3540" y="2358514"/>
              <a:ext cx="2478242" cy="863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Смачнюлю, я вже готовий! Мені так кортить вже щось приготувати!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34044" r="52523" b="7068"/>
          <a:stretch/>
        </p:blipFill>
        <p:spPr>
          <a:xfrm>
            <a:off x="-60855" y="2610218"/>
            <a:ext cx="3289305" cy="4530710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7504359" y="357045"/>
            <a:ext cx="3045530" cy="2182484"/>
            <a:chOff x="1249183" y="1532900"/>
            <a:chExt cx="3006959" cy="1750154"/>
          </a:xfrm>
        </p:grpSpPr>
        <p:sp>
          <p:nvSpPr>
            <p:cNvPr id="14" name="Овальная выноска 13"/>
            <p:cNvSpPr/>
            <p:nvPr/>
          </p:nvSpPr>
          <p:spPr>
            <a:xfrm>
              <a:off x="1249183" y="1532900"/>
              <a:ext cx="3006959" cy="1750154"/>
            </a:xfrm>
            <a:prstGeom prst="wedgeEllipseCallout">
              <a:avLst>
                <a:gd name="adj1" fmla="val 37849"/>
                <a:gd name="adj2" fmla="val 7719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4748" y="1943559"/>
              <a:ext cx="2775829" cy="962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Питайлику, </a:t>
              </a:r>
              <a:r>
                <a:rPr lang="uk-UA" dirty="0"/>
                <a:t>ти трошки не так зрозумів. Давай разом вивчимо правила поведінки на кухні.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t="3559" b="5339"/>
          <a:stretch/>
        </p:blipFill>
        <p:spPr>
          <a:xfrm>
            <a:off x="2873974" y="3174479"/>
            <a:ext cx="6153150" cy="2073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FF3399"/>
            </a:solidFill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51052" y="1448287"/>
            <a:ext cx="4004459" cy="558679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313880" y="161351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487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14990" y="900361"/>
            <a:ext cx="3183784" cy="2263939"/>
            <a:chOff x="219471" y="516331"/>
            <a:chExt cx="3183784" cy="2263939"/>
          </a:xfrm>
        </p:grpSpPr>
        <p:sp>
          <p:nvSpPr>
            <p:cNvPr id="12" name="Овальная выноска 11"/>
            <p:cNvSpPr/>
            <p:nvPr/>
          </p:nvSpPr>
          <p:spPr>
            <a:xfrm>
              <a:off x="219471" y="516331"/>
              <a:ext cx="3183784" cy="2263939"/>
            </a:xfrm>
            <a:prstGeom prst="wedgeEllipseCallout">
              <a:avLst>
                <a:gd name="adj1" fmla="val -263"/>
                <a:gd name="adj2" fmla="val 8139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8632" y="1052997"/>
              <a:ext cx="292546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Давайте перевіримо, чи добре ви запам'ятали правила харчової гігієни, за допомогою міні-вікторини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3999027" y="1215267"/>
            <a:ext cx="8991386" cy="5642733"/>
            <a:chOff x="3716223" y="712455"/>
            <a:chExt cx="9359206" cy="587356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/>
            <a:srcRect l="24824" t="22553" r="30638" b="62660"/>
            <a:stretch/>
          </p:blipFill>
          <p:spPr>
            <a:xfrm>
              <a:off x="5820308" y="1214152"/>
              <a:ext cx="3648174" cy="69758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344803" y="712455"/>
              <a:ext cx="76611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400" b="1" dirty="0"/>
                <a:t>Після відвідування магазину потрібно мити руки</a:t>
              </a:r>
              <a:endParaRPr lang="ru-RU" sz="240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277801" y="1979445"/>
              <a:ext cx="76611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400" b="1" dirty="0"/>
                <a:t>Овочі можна не мити, якщо вони не пошкоджені</a:t>
              </a:r>
              <a:endParaRPr lang="ru-RU" sz="24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716223" y="3159088"/>
              <a:ext cx="80717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400" b="1" dirty="0"/>
                <a:t>Молоко та сир потрібно зберігати тільки у холодильнику</a:t>
              </a:r>
              <a:endParaRPr lang="ru-RU" sz="24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72527" y="5349727"/>
              <a:ext cx="80717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400" b="1" dirty="0"/>
                <a:t>Для приготування їжі потрібна очищена питна вода</a:t>
              </a:r>
              <a:endParaRPr lang="ru-RU" sz="24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03694" y="4273874"/>
              <a:ext cx="80717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400" b="1" dirty="0"/>
                <a:t>Фартушок та шапочка потрібні для краси </a:t>
              </a:r>
              <a:endParaRPr lang="ru-RU" sz="2400" b="1" dirty="0"/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2"/>
            <a:srcRect l="24844" t="3402" r="29238" b="83210"/>
            <a:stretch/>
          </p:blipFill>
          <p:spPr>
            <a:xfrm>
              <a:off x="5871442" y="3731749"/>
              <a:ext cx="3761295" cy="631596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2"/>
            <a:srcRect l="28315" t="39203" r="31520" b="45211"/>
            <a:stretch/>
          </p:blipFill>
          <p:spPr>
            <a:xfrm>
              <a:off x="6107114" y="2402185"/>
              <a:ext cx="3289954" cy="735291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2"/>
            <a:srcRect l="28429" t="57386" r="33938" b="26828"/>
            <a:stretch/>
          </p:blipFill>
          <p:spPr>
            <a:xfrm>
              <a:off x="6210806" y="4639130"/>
              <a:ext cx="3082565" cy="744718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2"/>
            <a:srcRect l="24824" t="22553" r="30638" b="62660"/>
            <a:stretch/>
          </p:blipFill>
          <p:spPr>
            <a:xfrm>
              <a:off x="5984563" y="5888438"/>
              <a:ext cx="3648174" cy="697583"/>
            </a:xfrm>
            <a:prstGeom prst="rect">
              <a:avLst/>
            </a:prstGeom>
          </p:spPr>
        </p:pic>
      </p:grpSp>
      <p:grpSp>
        <p:nvGrpSpPr>
          <p:cNvPr id="18" name="Группа 17"/>
          <p:cNvGrpSpPr/>
          <p:nvPr/>
        </p:nvGrpSpPr>
        <p:grpSpPr>
          <a:xfrm>
            <a:off x="4678319" y="223251"/>
            <a:ext cx="6876838" cy="729125"/>
            <a:chOff x="694944" y="1771912"/>
            <a:chExt cx="5413248" cy="993279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694944" y="1780032"/>
              <a:ext cx="5413248" cy="985159"/>
            </a:xfrm>
            <a:prstGeom prst="roundRect">
              <a:avLst>
                <a:gd name="adj" fmla="val 11162"/>
              </a:avLst>
            </a:prstGeom>
            <a:solidFill>
              <a:schemeClr val="bg1"/>
            </a:solidFill>
            <a:ln>
              <a:solidFill>
                <a:srgbClr val="F463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20600" y="1771912"/>
              <a:ext cx="5161935" cy="880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>
                  <a:solidFill>
                    <a:srgbClr val="F46398"/>
                  </a:solidFill>
                </a:rPr>
                <a:t>Завдання </a:t>
              </a:r>
            </a:p>
            <a:p>
              <a:r>
                <a:rPr lang="uk-UA" dirty="0"/>
                <a:t>Пройди міні-вікторину від Питайлика, щоб перевірити себе.</a:t>
              </a:r>
              <a:endParaRPr lang="ru-RU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125520" y="1627056"/>
            <a:ext cx="1157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92D050"/>
                </a:solidFill>
                <a:sym typeface="Wingdings" panose="05000000000000000000" pitchFamily="2" charset="2"/>
              </a:rPr>
              <a:t></a:t>
            </a:r>
            <a:endParaRPr lang="ru-RU" sz="4000" dirty="0">
              <a:solidFill>
                <a:srgbClr val="92D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52254" y="2874107"/>
            <a:ext cx="1157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92D050"/>
                </a:solidFill>
                <a:sym typeface="Wingdings" panose="05000000000000000000" pitchFamily="2" charset="2"/>
              </a:rPr>
              <a:t></a:t>
            </a:r>
            <a:endParaRPr lang="ru-RU" sz="4000" dirty="0">
              <a:solidFill>
                <a:srgbClr val="92D05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94103" y="4066456"/>
            <a:ext cx="1157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92D050"/>
                </a:solidFill>
                <a:sym typeface="Wingdings" panose="05000000000000000000" pitchFamily="2" charset="2"/>
              </a:rPr>
              <a:t></a:t>
            </a:r>
            <a:endParaRPr lang="ru-RU" sz="4000" dirty="0">
              <a:solidFill>
                <a:srgbClr val="92D05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93915" y="5012551"/>
            <a:ext cx="1157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92D050"/>
                </a:solidFill>
                <a:sym typeface="Wingdings" panose="05000000000000000000" pitchFamily="2" charset="2"/>
              </a:rPr>
              <a:t></a:t>
            </a:r>
            <a:endParaRPr lang="ru-RU" sz="4000" dirty="0">
              <a:solidFill>
                <a:srgbClr val="92D05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97563" y="6113814"/>
            <a:ext cx="1157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92D050"/>
                </a:solidFill>
                <a:sym typeface="Wingdings" panose="05000000000000000000" pitchFamily="2" charset="2"/>
              </a:rPr>
              <a:t></a:t>
            </a:r>
            <a:endParaRPr lang="ru-RU" sz="4000" dirty="0">
              <a:solidFill>
                <a:srgbClr val="92D050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214990" y="169062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7735">
            <a:off x="-344692" y="2421040"/>
            <a:ext cx="3876002" cy="484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3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</TotalTime>
  <Words>660</Words>
  <Application>Microsoft Office PowerPoint</Application>
  <PresentationFormat>Широкоэкранный</PresentationFormat>
  <Paragraphs>68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Acer</cp:lastModifiedBy>
  <cp:revision>141</cp:revision>
  <dcterms:created xsi:type="dcterms:W3CDTF">2022-05-22T18:06:43Z</dcterms:created>
  <dcterms:modified xsi:type="dcterms:W3CDTF">2022-06-16T10:22:19Z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ada0a2f-b917-4d51-b0d0-d418a10c8b23_Enabled">
    <vt:lpwstr>true</vt:lpwstr>
  </property>
  <property fmtid="{D5CDD505-2E9C-101B-9397-08002B2CF9AE}" pid="3" name="MSIP_Label_1ada0a2f-b917-4d51-b0d0-d418a10c8b23_SetDate">
    <vt:lpwstr>2022-06-16T08:25:13Z</vt:lpwstr>
  </property>
  <property fmtid="{D5CDD505-2E9C-101B-9397-08002B2CF9AE}" pid="4" name="MSIP_Label_1ada0a2f-b917-4d51-b0d0-d418a10c8b23_Method">
    <vt:lpwstr>Standard</vt:lpwstr>
  </property>
  <property fmtid="{D5CDD505-2E9C-101B-9397-08002B2CF9AE}" pid="5" name="MSIP_Label_1ada0a2f-b917-4d51-b0d0-d418a10c8b23_Name">
    <vt:lpwstr>1ada0a2f-b917-4d51-b0d0-d418a10c8b23</vt:lpwstr>
  </property>
  <property fmtid="{D5CDD505-2E9C-101B-9397-08002B2CF9AE}" pid="6" name="MSIP_Label_1ada0a2f-b917-4d51-b0d0-d418a10c8b23_SiteId">
    <vt:lpwstr>12a3af23-a769-4654-847f-958f3d479f4a</vt:lpwstr>
  </property>
  <property fmtid="{D5CDD505-2E9C-101B-9397-08002B2CF9AE}" pid="7" name="MSIP_Label_1ada0a2f-b917-4d51-b0d0-d418a10c8b23_ActionId">
    <vt:lpwstr>4cb72835-3ace-4a74-8f61-1f009846038f</vt:lpwstr>
  </property>
  <property fmtid="{D5CDD505-2E9C-101B-9397-08002B2CF9AE}" pid="8" name="MSIP_Label_1ada0a2f-b917-4d51-b0d0-d418a10c8b23_ContentBits">
    <vt:lpwstr>0</vt:lpwstr>
  </property>
</Properties>
</file>