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72" r:id="rId4"/>
    <p:sldId id="273" r:id="rId5"/>
    <p:sldId id="278" r:id="rId6"/>
    <p:sldId id="274" r:id="rId7"/>
    <p:sldId id="260" r:id="rId8"/>
    <p:sldId id="261" r:id="rId9"/>
    <p:sldId id="276" r:id="rId10"/>
    <p:sldId id="277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19+u0PgYOvdsVeBtwnvCQ==" hashData="R8Xh50tUWlQYI03kxcr+lKJ3F45Li9cR3t45sQGxUOhyv5BsPdgcYxZf5K9aP8uhhGAGvGF3MTTMfot/ov2ktA=="/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remchuk,Sofiia,UA-Kyiv" initials="VK" lastIdx="19" clrIdx="0">
    <p:extLst>
      <p:ext uri="{19B8F6BF-5375-455C-9EA6-DF929625EA0E}">
        <p15:presenceInfo xmlns:p15="http://schemas.microsoft.com/office/powerpoint/2012/main" userId="S::Sofiia.Veremchuk@ua.nestle.com::be460084-cfb1-4c63-8380-98615d65a8c1" providerId="AD"/>
      </p:ext>
    </p:extLst>
  </p:cmAuthor>
  <p:cmAuthor id="2" name="Acer" initials="A" lastIdx="1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C443F"/>
    <a:srgbClr val="659E8D"/>
    <a:srgbClr val="C7DCD6"/>
    <a:srgbClr val="515BA3"/>
    <a:srgbClr val="C8D35B"/>
    <a:srgbClr val="749CCD"/>
    <a:srgbClr val="DB8B46"/>
    <a:srgbClr val="CC00CC"/>
    <a:srgbClr val="F15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993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32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92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91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24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424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28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59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77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58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8242E-E3FF-473B-8DAE-EB9AFCD01E87}" type="datetimeFigureOut">
              <a:rPr lang="ru-RU" smtClean="0"/>
              <a:t>17.06.2022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F645-1BD7-4E09-8E9C-5E57CE6CEE8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37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5.png"/><Relationship Id="rId7" Type="http://schemas.openxmlformats.org/officeDocument/2006/relationships/image" Target="../media/image6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.jpeg"/><Relationship Id="rId5" Type="http://schemas.openxmlformats.org/officeDocument/2006/relationships/image" Target="../media/image66.png"/><Relationship Id="rId10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7.jpe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7.jpeg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microsoft.com/office/2007/relationships/hdphoto" Target="../media/hdphoto1.wdp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1.png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7.jpeg"/><Relationship Id="rId4" Type="http://schemas.openxmlformats.org/officeDocument/2006/relationships/image" Target="../media/image57.png"/><Relationship Id="rId9" Type="http://schemas.openxmlformats.org/officeDocument/2006/relationships/image" Target="../media/image6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4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Фон меловая доска зеленая - 34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192000" cy="68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" y="128203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Урок </a:t>
            </a:r>
            <a:r>
              <a:rPr lang="ru-RU" sz="3200" b="1" i="1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latin typeface="Comic Sans MS" panose="030F0702030302020204" pitchFamily="66" charset="0"/>
              </a:rPr>
              <a:t>4</a:t>
            </a:r>
            <a:r>
              <a:rPr lang="ru-RU" sz="3200" b="1" i="1" cap="none" spc="0" dirty="0">
                <a:ln w="12700">
                  <a:solidFill>
                    <a:schemeClr val="accent5">
                      <a:alpha val="22000"/>
                    </a:schemeClr>
                  </a:solidFill>
                  <a:prstDash val="solid"/>
                </a:ln>
                <a:blipFill dpi="0" rotWithShape="1">
                  <a:blip r:embed="rId3">
                    <a:alphaModFix amt="92000"/>
                  </a:blip>
                  <a:srcRect/>
                  <a:tile tx="0" ty="0" sx="100000" sy="100000" flip="none" algn="tl"/>
                </a:blipFill>
                <a:effectLst/>
                <a:latin typeface="Comic Sans MS" panose="030F0702030302020204" pitchFamily="66" charset="0"/>
              </a:rPr>
              <a:t>: Віт аміни т а мінерали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6480780" y="1396458"/>
            <a:ext cx="5487572" cy="1946419"/>
            <a:chOff x="101392" y="146756"/>
            <a:chExt cx="2545117" cy="287866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4988" y="314703"/>
              <a:ext cx="2451521" cy="23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>
                  <a:solidFill>
                    <a:schemeClr val="bg1"/>
                  </a:solidFill>
                </a:rPr>
                <a:t>Наші герої запрошують дітей та дорослих до подорожі чарівною країною Здорового харчування.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Щоб приєднатися та пройти курс повноцінно, використовуючи відео, плани уроків, рецепти та ін. потрібно зареєструватися на сайті за </a:t>
              </a:r>
              <a:r>
                <a:rPr lang="en-US" sz="1600" dirty="0">
                  <a:solidFill>
                    <a:schemeClr val="bg1"/>
                  </a:solidFill>
                </a:rPr>
                <a:t>QR</a:t>
              </a:r>
              <a:r>
                <a:rPr lang="uk-UA" sz="1600" dirty="0">
                  <a:solidFill>
                    <a:schemeClr val="bg1"/>
                  </a:solidFill>
                </a:rPr>
                <a:t>-кодом</a:t>
              </a:r>
            </a:p>
            <a:p>
              <a:r>
                <a:rPr lang="uk-UA" sz="1600" dirty="0">
                  <a:solidFill>
                    <a:schemeClr val="bg1"/>
                  </a:solidFill>
                </a:rPr>
                <a:t>УВАГА: Реєстрація тільки для дорослих.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07" y="4042750"/>
            <a:ext cx="2069768" cy="2069768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3705454" y="3382434"/>
            <a:ext cx="3012439" cy="2471612"/>
            <a:chOff x="3705454" y="3382434"/>
            <a:chExt cx="3012439" cy="2471612"/>
          </a:xfrm>
        </p:grpSpPr>
        <p:sp>
          <p:nvSpPr>
            <p:cNvPr id="26" name="Овальная выноска 25"/>
            <p:cNvSpPr/>
            <p:nvPr/>
          </p:nvSpPr>
          <p:spPr>
            <a:xfrm>
              <a:off x="3705454" y="3382434"/>
              <a:ext cx="3012439" cy="2471612"/>
            </a:xfrm>
            <a:prstGeom prst="wedgeEllipseCallout">
              <a:avLst>
                <a:gd name="adj1" fmla="val 64816"/>
                <a:gd name="adj2" fmla="val 27086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88568" y="3879576"/>
              <a:ext cx="243102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Привіт, Смачнюлю! А що сьогодні чекає на нас у подорожі країною Здорового Харчування?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311758" y="824175"/>
            <a:ext cx="3434035" cy="2456273"/>
            <a:chOff x="2920760" y="1176809"/>
            <a:chExt cx="2842548" cy="2142824"/>
          </a:xfrm>
        </p:grpSpPr>
        <p:sp>
          <p:nvSpPr>
            <p:cNvPr id="29" name="Овальная выноска 28"/>
            <p:cNvSpPr/>
            <p:nvPr/>
          </p:nvSpPr>
          <p:spPr>
            <a:xfrm>
              <a:off x="2920760" y="1176809"/>
              <a:ext cx="2842548" cy="2142824"/>
            </a:xfrm>
            <a:prstGeom prst="wedgeEllipseCallout">
              <a:avLst>
                <a:gd name="adj1" fmla="val -49113"/>
                <a:gd name="adj2" fmla="val 51534"/>
              </a:avLst>
            </a:prstGeom>
            <a:solidFill>
              <a:schemeClr val="bg1"/>
            </a:solidFill>
            <a:ln>
              <a:solidFill>
                <a:srgbClr val="3DB1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23308" y="1704346"/>
              <a:ext cx="2637450" cy="1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Привіт, Питайлику! Сьогодні на нас чекає незабутня подорож країною Здорового Харчування, де ми зможемо дізнатися про вітаміни, та мінерали!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81">
            <a:off x="-604731" y="1661529"/>
            <a:ext cx="4386203" cy="548275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flipH="1">
            <a:off x="6256998" y="2616692"/>
            <a:ext cx="3297281" cy="453071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3224" y="228137"/>
            <a:ext cx="1260015" cy="515461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/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0" y="6538772"/>
            <a:ext cx="12192000" cy="26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</a:rPr>
              <a:t>Курс розроблено на замовлення компанії «Нестле Україна» в рамках </a:t>
            </a:r>
            <a:r>
              <a:rPr lang="en-US" sz="1100" dirty="0">
                <a:solidFill>
                  <a:schemeClr val="bg1"/>
                </a:solidFill>
              </a:rPr>
              <a:t>NESTLE FOR HEALTHIER KIDS GLOBAL PROGRAMME </a:t>
            </a:r>
            <a:r>
              <a:rPr lang="uk-UA" sz="1100" dirty="0">
                <a:solidFill>
                  <a:schemeClr val="bg1"/>
                </a:solidFill>
              </a:rPr>
              <a:t>і не призначене для копіювання, редагування та продажу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>
            <a:off x="0" y="5966315"/>
            <a:ext cx="4800600" cy="8916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 flipH="1">
            <a:off x="4800600" y="5966314"/>
            <a:ext cx="4119905" cy="8916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2464" t="88197" r="39458"/>
          <a:stretch/>
        </p:blipFill>
        <p:spPr>
          <a:xfrm>
            <a:off x="8920505" y="5966314"/>
            <a:ext cx="3261970" cy="8916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16" y="2639"/>
            <a:ext cx="5180784" cy="17465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1" r="14487"/>
          <a:stretch/>
        </p:blipFill>
        <p:spPr>
          <a:xfrm flipH="1">
            <a:off x="-1" y="2281211"/>
            <a:ext cx="2680446" cy="17465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1033" y="2737820"/>
            <a:ext cx="3485653" cy="4498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87" y="5071813"/>
            <a:ext cx="1733792" cy="11907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44" y="4717361"/>
            <a:ext cx="1238423" cy="19814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77" y="5588243"/>
            <a:ext cx="1905000" cy="16478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54" y="5576216"/>
            <a:ext cx="1495425" cy="16383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72" y="5909460"/>
            <a:ext cx="1059430" cy="1142523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6446553" y="653978"/>
            <a:ext cx="3762102" cy="2211978"/>
            <a:chOff x="6446553" y="653978"/>
            <a:chExt cx="3762102" cy="2211978"/>
          </a:xfrm>
        </p:grpSpPr>
        <p:sp>
          <p:nvSpPr>
            <p:cNvPr id="28" name="Овальная выноска 27"/>
            <p:cNvSpPr/>
            <p:nvPr/>
          </p:nvSpPr>
          <p:spPr>
            <a:xfrm>
              <a:off x="6446553" y="653978"/>
              <a:ext cx="3762102" cy="2211978"/>
            </a:xfrm>
            <a:prstGeom prst="wedgeEllipseCallout">
              <a:avLst>
                <a:gd name="adj1" fmla="val 26358"/>
                <a:gd name="adj2" fmla="val 8054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539951" y="909202"/>
              <a:ext cx="357530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Друзі, ми сьогодні добре попрацювали та дізнались багато нового, проте чи пам'ятаєте ви, які ще поживні речовини ми маємо вживати, щоб бути здоровими?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36608" y="1014614"/>
            <a:ext cx="3762102" cy="2211978"/>
            <a:chOff x="836608" y="1014614"/>
            <a:chExt cx="3762102" cy="2211978"/>
          </a:xfrm>
        </p:grpSpPr>
        <p:sp>
          <p:nvSpPr>
            <p:cNvPr id="30" name="Овальная выноска 29"/>
            <p:cNvSpPr/>
            <p:nvPr/>
          </p:nvSpPr>
          <p:spPr>
            <a:xfrm>
              <a:off x="836608" y="1014614"/>
              <a:ext cx="3762102" cy="2211978"/>
            </a:xfrm>
            <a:prstGeom prst="wedgeEllipseCallout">
              <a:avLst>
                <a:gd name="adj1" fmla="val -7670"/>
                <a:gd name="adj2" fmla="val 10062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915216" y="1479965"/>
              <a:ext cx="36834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Авжеж, Смачнюлю. Я добре запам'ятав, що окрім мінералів та вітамінів нашому організму також потрібні білки, жири, та вуглеводи.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660715" y="3316122"/>
            <a:ext cx="4666889" cy="1125987"/>
            <a:chOff x="4084325" y="4728755"/>
            <a:chExt cx="6897188" cy="1079863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4084325" y="4728755"/>
              <a:ext cx="6897188" cy="10798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27868" y="4796977"/>
              <a:ext cx="6853645" cy="885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3399"/>
                  </a:solidFill>
                </a:rPr>
                <a:t>Завдання: </a:t>
              </a:r>
              <a:r>
                <a:rPr lang="uk-UA" dirty="0"/>
                <a:t>Роздивись уважно продукти. Пригадай, в які групи продуктів вони входять. Що б ще ти додав до переліку цих продуктів? </a:t>
              </a:r>
              <a:endParaRPr lang="ru-RU" dirty="0"/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4044" r="52523" b="7068"/>
          <a:stretch/>
        </p:blipFill>
        <p:spPr>
          <a:xfrm rot="251823">
            <a:off x="866519" y="3419786"/>
            <a:ext cx="2826684" cy="389349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4624" y="14629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69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-4297"/>
            <a:ext cx="12172068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36495" y="412376"/>
            <a:ext cx="3693458" cy="2486218"/>
            <a:chOff x="636495" y="412376"/>
            <a:chExt cx="3693458" cy="2486218"/>
          </a:xfrm>
        </p:grpSpPr>
        <p:sp>
          <p:nvSpPr>
            <p:cNvPr id="4" name="Овальная выноска 3"/>
            <p:cNvSpPr/>
            <p:nvPr/>
          </p:nvSpPr>
          <p:spPr>
            <a:xfrm>
              <a:off x="636495" y="412376"/>
              <a:ext cx="3693458" cy="2486218"/>
            </a:xfrm>
            <a:prstGeom prst="wedgeEllipseCallout">
              <a:avLst>
                <a:gd name="adj1" fmla="val -25344"/>
                <a:gd name="adj2" fmla="val 7875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21671" y="658216"/>
              <a:ext cx="342694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Друзі, щоб отримати максимум користі від наших подорожей, не забувайте робити домашні завдання. Залучіться допомогою дорослих та заповніть цю табличку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137659"/>
              </p:ext>
            </p:extLst>
          </p:nvPr>
        </p:nvGraphicFramePr>
        <p:xfrm>
          <a:off x="2466938" y="4266053"/>
          <a:ext cx="8127999" cy="21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8242450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6133035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19413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Продукт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Які поживні речовини містить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Користь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734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Морква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64761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uk-UA" dirty="0"/>
                        <a:t>Риба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01638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uk-UA" dirty="0"/>
                        <a:t>Апельсин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279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Кефір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181353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080">
            <a:off x="-479479" y="2593122"/>
            <a:ext cx="3559644" cy="4449554"/>
          </a:xfrm>
          <a:prstGeom prst="rect">
            <a:avLst/>
          </a:prstGeom>
          <a:effectLst/>
        </p:spPr>
      </p:pic>
      <p:grpSp>
        <p:nvGrpSpPr>
          <p:cNvPr id="9" name="Группа 8"/>
          <p:cNvGrpSpPr/>
          <p:nvPr/>
        </p:nvGrpSpPr>
        <p:grpSpPr>
          <a:xfrm>
            <a:off x="5286358" y="524533"/>
            <a:ext cx="2512001" cy="2534380"/>
            <a:chOff x="101392" y="146756"/>
            <a:chExt cx="2512001" cy="2878666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01392" y="146756"/>
              <a:ext cx="2489161" cy="2878666"/>
            </a:xfrm>
            <a:prstGeom prst="roundRect">
              <a:avLst>
                <a:gd name="adj" fmla="val 4920"/>
              </a:avLst>
            </a:prstGeom>
            <a:solidFill>
              <a:srgbClr val="1E6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9041" y="205089"/>
              <a:ext cx="2474352" cy="279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solidFill>
                    <a:schemeClr val="bg1"/>
                  </a:solidFill>
                </a:rPr>
                <a:t>РАЗОМ ІЗ ДОРОСЛИМИ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Щоб пройти тест, перейдіть на сайт «Абетки харчування» за </a:t>
              </a:r>
              <a:r>
                <a:rPr lang="en-US" sz="1400" dirty="0">
                  <a:solidFill>
                    <a:schemeClr val="bg1"/>
                  </a:solidFill>
                </a:rPr>
                <a:t>QR-</a:t>
              </a:r>
              <a:r>
                <a:rPr lang="uk-UA" sz="1400" dirty="0">
                  <a:solidFill>
                    <a:schemeClr val="bg1"/>
                  </a:solidFill>
                </a:rPr>
                <a:t>кодом.</a:t>
              </a:r>
              <a:endParaRPr lang="en-US" sz="1400" dirty="0">
                <a:solidFill>
                  <a:srgbClr val="FFFF00"/>
                </a:solidFill>
              </a:endParaRPr>
            </a:p>
            <a:p>
              <a:r>
                <a:rPr lang="uk-UA" sz="1400" dirty="0">
                  <a:solidFill>
                    <a:schemeClr val="bg1"/>
                  </a:solidFill>
                </a:rPr>
                <a:t>Оберіть необхідний клас і тему.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Перевірка знань є важливою й обов'язковою частиною кожного уроку.</a:t>
              </a:r>
            </a:p>
            <a:p>
              <a:r>
                <a:rPr lang="uk-UA" sz="1400" dirty="0">
                  <a:solidFill>
                    <a:schemeClr val="bg1"/>
                  </a:solidFill>
                </a:rPr>
                <a:t>УВАГА: реєстрація на сайті лише для дорослих!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86" y="852069"/>
            <a:ext cx="1909852" cy="190985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197492" y="3339534"/>
            <a:ext cx="4666889" cy="717466"/>
            <a:chOff x="3660715" y="3316123"/>
            <a:chExt cx="4666889" cy="71746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660715" y="3316123"/>
              <a:ext cx="4666889" cy="7174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90178" y="3387258"/>
              <a:ext cx="4637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00B050"/>
                  </a:solidFill>
                </a:rPr>
                <a:t>Домашнє завдання: </a:t>
              </a:r>
              <a:r>
                <a:rPr lang="uk-UA" dirty="0"/>
                <a:t>з допомогою дорослих заповни табличку нижче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94378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r="6572"/>
          <a:stretch/>
        </p:blipFill>
        <p:spPr>
          <a:xfrm>
            <a:off x="0" y="-8711"/>
            <a:ext cx="12192000" cy="6886385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3758882" y="219809"/>
            <a:ext cx="4423954" cy="1079863"/>
            <a:chOff x="4711338" y="635726"/>
            <a:chExt cx="4423954" cy="107986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4711338" y="635726"/>
              <a:ext cx="4423954" cy="1079863"/>
            </a:xfrm>
            <a:prstGeom prst="roundRect">
              <a:avLst>
                <a:gd name="adj" fmla="val 10215"/>
              </a:avLst>
            </a:prstGeom>
            <a:solidFill>
              <a:schemeClr val="bg1"/>
            </a:solidFill>
            <a:ln w="190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50822" y="700534"/>
              <a:ext cx="40146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3399"/>
                  </a:solidFill>
                </a:rPr>
                <a:t>Завдання: </a:t>
              </a:r>
              <a:r>
                <a:rPr lang="uk-UA" dirty="0"/>
                <a:t>Пригадай, для чого нашому організму вітаміни? А яку функцію виконують мінеральні речовини?</a:t>
              </a:r>
              <a:endParaRPr lang="ru-RU" dirty="0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47719" r="62879" b="3868"/>
          <a:stretch/>
        </p:blipFill>
        <p:spPr>
          <a:xfrm>
            <a:off x="8725218" y="322218"/>
            <a:ext cx="3458073" cy="4818290"/>
          </a:xfrm>
          <a:prstGeom prst="rect">
            <a:avLst/>
          </a:prstGeom>
        </p:spPr>
      </p:pic>
      <p:pic>
        <p:nvPicPr>
          <p:cNvPr id="18" name="Picture 4" descr="Помидор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447" y="1981227"/>
            <a:ext cx="1090853" cy="8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Піца Екстраваганzza - замовити з доставкою в Броварах | Domino's Piz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4971">
            <a:off x="11482392" y="1014138"/>
            <a:ext cx="839776" cy="8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желтый перец PNG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300" y="3143858"/>
            <a:ext cx="680690" cy="7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7546623" y="1472469"/>
            <a:ext cx="2801717" cy="1889759"/>
            <a:chOff x="7370619" y="2873828"/>
            <a:chExt cx="2801717" cy="1889759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7423596" y="2873828"/>
              <a:ext cx="2695764" cy="1889759"/>
            </a:xfrm>
            <a:prstGeom prst="wedgeEllipseCallout">
              <a:avLst>
                <a:gd name="adj1" fmla="val 43645"/>
                <a:gd name="adj2" fmla="val 585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70619" y="3107416"/>
              <a:ext cx="280171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Слушне запитання, давайте разом завітаємо до будиночку вітамінів і мінералів, щоб ближче познайомитись з ними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05433" y="1201783"/>
            <a:ext cx="3553449" cy="2263569"/>
            <a:chOff x="205433" y="1201783"/>
            <a:chExt cx="3553449" cy="2263569"/>
          </a:xfrm>
        </p:grpSpPr>
        <p:sp>
          <p:nvSpPr>
            <p:cNvPr id="5" name="Овальная выноска 4"/>
            <p:cNvSpPr/>
            <p:nvPr/>
          </p:nvSpPr>
          <p:spPr>
            <a:xfrm>
              <a:off x="205433" y="1201783"/>
              <a:ext cx="3553449" cy="2263569"/>
            </a:xfrm>
            <a:prstGeom prst="wedgeEllipseCallout">
              <a:avLst>
                <a:gd name="adj1" fmla="val -19117"/>
                <a:gd name="adj2" fmla="val 7173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2724" y="1632519"/>
              <a:ext cx="34323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Я люблю фрукти та овочі, бо вони смачні, а з наших подорожей я також дізнався, що вони багаті на вітаміни. А в яких ще продуктах є вітаміни, Смачнюля?</a:t>
              </a:r>
              <a:endParaRPr lang="ru-RU" sz="1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907">
            <a:off x="-402733" y="3147116"/>
            <a:ext cx="3189426" cy="39867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387" flipH="1">
            <a:off x="8681860" y="2395398"/>
            <a:ext cx="3544787" cy="47831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2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278" flipH="1">
            <a:off x="2953387" y="1171782"/>
            <a:ext cx="5936054" cy="174655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16" y="2639"/>
            <a:ext cx="5180784" cy="174655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932025" y="5921279"/>
            <a:ext cx="368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Завдання: </a:t>
            </a:r>
            <a:r>
              <a:rPr lang="uk-UA" dirty="0"/>
              <a:t>Намалюй, що ти сьогодні їв, чи відповідає твоя порція їжі вказаним вище правилам? </a:t>
            </a:r>
            <a:endParaRPr lang="ru-RU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/>
          <a:srcRect l="2464" t="88197" r="32166"/>
          <a:stretch/>
        </p:blipFill>
        <p:spPr>
          <a:xfrm>
            <a:off x="0" y="5966315"/>
            <a:ext cx="4800600" cy="89168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/>
          <a:srcRect l="2464" t="88197" r="32166"/>
          <a:stretch/>
        </p:blipFill>
        <p:spPr>
          <a:xfrm flipH="1">
            <a:off x="4800600" y="5966314"/>
            <a:ext cx="4119905" cy="89168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/>
          <a:srcRect l="2464" t="88197" r="39458"/>
          <a:stretch/>
        </p:blipFill>
        <p:spPr>
          <a:xfrm>
            <a:off x="8920505" y="5966314"/>
            <a:ext cx="3261970" cy="891685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2229394" y="1"/>
            <a:ext cx="10064876" cy="6858647"/>
            <a:chOff x="2229394" y="1"/>
            <a:chExt cx="10064876" cy="6858647"/>
          </a:xfrm>
        </p:grpSpPr>
        <p:sp>
          <p:nvSpPr>
            <p:cNvPr id="15" name="Трапеция 14"/>
            <p:cNvSpPr/>
            <p:nvPr/>
          </p:nvSpPr>
          <p:spPr>
            <a:xfrm>
              <a:off x="2356491" y="2822964"/>
              <a:ext cx="9937779" cy="135203"/>
            </a:xfrm>
            <a:prstGeom prst="trapezoid">
              <a:avLst>
                <a:gd name="adj" fmla="val 92857"/>
              </a:avLst>
            </a:prstGeom>
            <a:solidFill>
              <a:srgbClr val="6A3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Блок-схема: процесс 1"/>
            <p:cNvSpPr/>
            <p:nvPr/>
          </p:nvSpPr>
          <p:spPr>
            <a:xfrm>
              <a:off x="2229394" y="2960913"/>
              <a:ext cx="3570517" cy="3897735"/>
            </a:xfrm>
            <a:prstGeom prst="flowChartProcess">
              <a:avLst/>
            </a:prstGeom>
            <a:solidFill>
              <a:srgbClr val="CF7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Пятиугольник 2"/>
            <p:cNvSpPr/>
            <p:nvPr/>
          </p:nvSpPr>
          <p:spPr>
            <a:xfrm rot="16200000">
              <a:off x="4692470" y="1291772"/>
              <a:ext cx="6673670" cy="4458785"/>
            </a:xfrm>
            <a:prstGeom prst="homePlate">
              <a:avLst/>
            </a:prstGeom>
            <a:solidFill>
              <a:srgbClr val="F79A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Блок-схема: процесс 13"/>
            <p:cNvSpPr/>
            <p:nvPr/>
          </p:nvSpPr>
          <p:spPr>
            <a:xfrm>
              <a:off x="10258699" y="2960913"/>
              <a:ext cx="1933302" cy="3897735"/>
            </a:xfrm>
            <a:prstGeom prst="flowChartProcess">
              <a:avLst/>
            </a:prstGeom>
            <a:solidFill>
              <a:srgbClr val="CF7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Шеврон 6"/>
            <p:cNvSpPr/>
            <p:nvPr/>
          </p:nvSpPr>
          <p:spPr>
            <a:xfrm rot="16200000">
              <a:off x="6668590" y="-999309"/>
              <a:ext cx="2717074" cy="4715693"/>
            </a:xfrm>
            <a:prstGeom prst="chevron">
              <a:avLst>
                <a:gd name="adj" fmla="val 92920"/>
              </a:avLst>
            </a:prstGeom>
            <a:solidFill>
              <a:srgbClr val="6A3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>
              <a:off x="2603863" y="3666308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>
              <a:off x="4341093" y="3666307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>
              <a:off x="3457045" y="5342708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с двумя скругленными соседними углами 18"/>
            <p:cNvSpPr/>
            <p:nvPr/>
          </p:nvSpPr>
          <p:spPr>
            <a:xfrm>
              <a:off x="6132052" y="3050178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с двумя скругленными соседними углами 19"/>
            <p:cNvSpPr/>
            <p:nvPr/>
          </p:nvSpPr>
          <p:spPr>
            <a:xfrm>
              <a:off x="6127567" y="5042260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>
              <a:off x="7369501" y="941385"/>
              <a:ext cx="1299754" cy="1711343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с двумя скругленными соседними углами 21"/>
            <p:cNvSpPr/>
            <p:nvPr/>
          </p:nvSpPr>
          <p:spPr>
            <a:xfrm>
              <a:off x="7504611" y="3533501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>
              <a:off x="7504611" y="5430390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Прямоугольник с двумя скругленными соседними углами 23"/>
            <p:cNvSpPr/>
            <p:nvPr/>
          </p:nvSpPr>
          <p:spPr>
            <a:xfrm>
              <a:off x="8877171" y="5042259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>
              <a:off x="8877171" y="3007361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с двумя скругленными соседними углами 25"/>
            <p:cNvSpPr/>
            <p:nvPr/>
          </p:nvSpPr>
          <p:spPr>
            <a:xfrm>
              <a:off x="10702835" y="3533825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с двумя скругленными соседними углами 26"/>
            <p:cNvSpPr/>
            <p:nvPr/>
          </p:nvSpPr>
          <p:spPr>
            <a:xfrm>
              <a:off x="10702834" y="5196236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24" y="5943924"/>
            <a:ext cx="982709" cy="103164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44" y="5317021"/>
            <a:ext cx="833699" cy="11861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69" y="3737883"/>
            <a:ext cx="979546" cy="76236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18" y="6128820"/>
            <a:ext cx="1172268" cy="72950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60" y="3654158"/>
            <a:ext cx="1260437" cy="131065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22" y="1001284"/>
            <a:ext cx="1799805" cy="161726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96" y="2024945"/>
            <a:ext cx="1139656" cy="759771"/>
          </a:xfrm>
          <a:prstGeom prst="rect">
            <a:avLst/>
          </a:prstGeom>
        </p:spPr>
      </p:pic>
      <p:grpSp>
        <p:nvGrpSpPr>
          <p:cNvPr id="47" name="Группа 46"/>
          <p:cNvGrpSpPr/>
          <p:nvPr/>
        </p:nvGrpSpPr>
        <p:grpSpPr>
          <a:xfrm>
            <a:off x="8841150" y="2566428"/>
            <a:ext cx="2695764" cy="1889759"/>
            <a:chOff x="9460049" y="1197789"/>
            <a:chExt cx="2695764" cy="1889759"/>
          </a:xfrm>
        </p:grpSpPr>
        <p:sp>
          <p:nvSpPr>
            <p:cNvPr id="48" name="Овальная выноска 47"/>
            <p:cNvSpPr/>
            <p:nvPr/>
          </p:nvSpPr>
          <p:spPr>
            <a:xfrm>
              <a:off x="9460049" y="1197789"/>
              <a:ext cx="2695764" cy="1889759"/>
            </a:xfrm>
            <a:prstGeom prst="wedgeEllipseCallout">
              <a:avLst>
                <a:gd name="adj1" fmla="val 27493"/>
                <a:gd name="adj2" fmla="val 6771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636628" y="1404004"/>
              <a:ext cx="234260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Ой, як багато тут продуктів. Але що тут робить сонечко, Смачнюлю? Це ж не продукт…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9074873" y="3925372"/>
            <a:ext cx="2658887" cy="339356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318" y="3397624"/>
            <a:ext cx="3038349" cy="377733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3"/>
          <a:srcRect l="4176" t="9714" r="3671" b="10268"/>
          <a:stretch/>
        </p:blipFill>
        <p:spPr>
          <a:xfrm>
            <a:off x="2422027" y="198643"/>
            <a:ext cx="3603558" cy="1632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FDF368"/>
            </a:solidFill>
          </a:ln>
          <a:effectLst/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09" y="4083645"/>
            <a:ext cx="1015706" cy="10440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69" y="4100854"/>
            <a:ext cx="1031364" cy="1035772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4267077" y="3656769"/>
            <a:ext cx="704039" cy="769441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В₂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085501" y="5237433"/>
            <a:ext cx="466795" cy="769441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Е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EC443F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334784" y="2968442"/>
            <a:ext cx="489236" cy="769441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С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2808901" y="3552440"/>
            <a:ext cx="655950" cy="769441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В</a:t>
            </a:r>
            <a:r>
              <a:rPr lang="en-US" sz="4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₁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EC443F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8072546" y="3314204"/>
            <a:ext cx="532518" cy="769441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A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EC443F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337439" y="760626"/>
            <a:ext cx="546945" cy="769441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D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EC443F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847217" y="5333153"/>
            <a:ext cx="500458" cy="769441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K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EC443F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48892" y="5375512"/>
            <a:ext cx="716863" cy="769441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EC443F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B₆</a:t>
            </a:r>
            <a:endParaRPr lang="ru-RU" sz="4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EC443F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5" name="Трапеция 4"/>
          <p:cNvSpPr/>
          <p:nvPr/>
        </p:nvSpPr>
        <p:spPr>
          <a:xfrm>
            <a:off x="1993652" y="2799241"/>
            <a:ext cx="4000607" cy="781651"/>
          </a:xfrm>
          <a:prstGeom prst="trapezoid">
            <a:avLst>
              <a:gd name="adj" fmla="val 26822"/>
            </a:avLst>
          </a:prstGeom>
          <a:solidFill>
            <a:srgbClr val="6A3328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120134" y="1805600"/>
            <a:ext cx="3029383" cy="1899916"/>
            <a:chOff x="9460048" y="1197789"/>
            <a:chExt cx="3029383" cy="1899916"/>
          </a:xfrm>
        </p:grpSpPr>
        <p:sp>
          <p:nvSpPr>
            <p:cNvPr id="51" name="Овальная выноска 50"/>
            <p:cNvSpPr/>
            <p:nvPr/>
          </p:nvSpPr>
          <p:spPr>
            <a:xfrm>
              <a:off x="9460048" y="1197789"/>
              <a:ext cx="2997745" cy="1899916"/>
            </a:xfrm>
            <a:prstGeom prst="wedgeEllipseCallout">
              <a:avLst>
                <a:gd name="adj1" fmla="val -21059"/>
                <a:gd name="adj2" fmla="val 8052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526110" y="1562567"/>
              <a:ext cx="29633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Питайлику, це тому що вітамін </a:t>
              </a:r>
              <a:r>
                <a:rPr lang="en-US" sz="1600" dirty="0">
                  <a:latin typeface="Comic Sans MS" panose="030F0702030302020204" pitchFamily="66" charset="0"/>
                </a:rPr>
                <a:t>D, </a:t>
              </a:r>
              <a:r>
                <a:rPr lang="uk-UA" sz="1600" dirty="0">
                  <a:latin typeface="Comic Sans MS" panose="030F0702030302020204" pitchFamily="66" charset="0"/>
                </a:rPr>
                <a:t>що так корисний для дітей, утворюєтся у шкірі, коли ти гуляєш під сонечком.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16534" y="2900028"/>
            <a:ext cx="3570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EC443F"/>
                </a:solidFill>
              </a:rPr>
              <a:t>ГРУПА ВІТАМІНІВ </a:t>
            </a:r>
            <a:r>
              <a:rPr lang="uk-UA" sz="2800" b="1" dirty="0">
                <a:solidFill>
                  <a:srgbClr val="EC443F"/>
                </a:solidFill>
              </a:rPr>
              <a:t>В</a:t>
            </a:r>
            <a:endParaRPr lang="ru-RU" b="1" dirty="0">
              <a:solidFill>
                <a:srgbClr val="EC443F"/>
              </a:solidFill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313880" y="161351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21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>
            <a:off x="0" y="5966315"/>
            <a:ext cx="4800600" cy="8916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/>
          <a:srcRect l="2464" t="88197" r="32166"/>
          <a:stretch/>
        </p:blipFill>
        <p:spPr>
          <a:xfrm flipH="1">
            <a:off x="4800600" y="5966314"/>
            <a:ext cx="4119905" cy="89168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l="2464" t="88197" r="39458"/>
          <a:stretch/>
        </p:blipFill>
        <p:spPr>
          <a:xfrm>
            <a:off x="8920505" y="5966314"/>
            <a:ext cx="3261970" cy="89168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-2364567" y="0"/>
            <a:ext cx="9179497" cy="6858000"/>
            <a:chOff x="5669280" y="1"/>
            <a:chExt cx="9179497" cy="6858000"/>
          </a:xfrm>
        </p:grpSpPr>
        <p:sp>
          <p:nvSpPr>
            <p:cNvPr id="10" name="Трапеция 9"/>
            <p:cNvSpPr/>
            <p:nvPr/>
          </p:nvSpPr>
          <p:spPr>
            <a:xfrm>
              <a:off x="6127567" y="2796541"/>
              <a:ext cx="8721210" cy="142643"/>
            </a:xfrm>
            <a:prstGeom prst="trapezoid">
              <a:avLst>
                <a:gd name="adj" fmla="val 92857"/>
              </a:avLst>
            </a:prstGeom>
            <a:solidFill>
              <a:srgbClr val="6A3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ятиугольник 11"/>
            <p:cNvSpPr/>
            <p:nvPr/>
          </p:nvSpPr>
          <p:spPr>
            <a:xfrm rot="16200000">
              <a:off x="4692470" y="1291772"/>
              <a:ext cx="6673670" cy="4458785"/>
            </a:xfrm>
            <a:prstGeom prst="homePlate">
              <a:avLst/>
            </a:prstGeom>
            <a:solidFill>
              <a:srgbClr val="F79A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Блок-схема: процесс 12"/>
            <p:cNvSpPr/>
            <p:nvPr/>
          </p:nvSpPr>
          <p:spPr>
            <a:xfrm>
              <a:off x="10258698" y="2941984"/>
              <a:ext cx="4430828" cy="3916017"/>
            </a:xfrm>
            <a:prstGeom prst="flowChartProcess">
              <a:avLst/>
            </a:prstGeom>
            <a:solidFill>
              <a:srgbClr val="CF7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Шеврон 13"/>
            <p:cNvSpPr/>
            <p:nvPr/>
          </p:nvSpPr>
          <p:spPr>
            <a:xfrm rot="16200000">
              <a:off x="6668590" y="-999309"/>
              <a:ext cx="2717074" cy="4715693"/>
            </a:xfrm>
            <a:prstGeom prst="chevron">
              <a:avLst>
                <a:gd name="adj" fmla="val 92920"/>
              </a:avLst>
            </a:prstGeom>
            <a:solidFill>
              <a:srgbClr val="6A3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>
              <a:off x="13291827" y="5196236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>
              <a:off x="13291826" y="3130904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>
              <a:off x="11992895" y="4354281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>
              <a:off x="6132052" y="3050178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с двумя скругленными соседними углами 18"/>
            <p:cNvSpPr/>
            <p:nvPr/>
          </p:nvSpPr>
          <p:spPr>
            <a:xfrm>
              <a:off x="6127567" y="5042260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с двумя скругленными соседними углами 19"/>
            <p:cNvSpPr/>
            <p:nvPr/>
          </p:nvSpPr>
          <p:spPr>
            <a:xfrm>
              <a:off x="7369501" y="941385"/>
              <a:ext cx="1299754" cy="1711343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>
              <a:off x="7504611" y="3533501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с двумя скругленными соседними углами 21"/>
            <p:cNvSpPr/>
            <p:nvPr/>
          </p:nvSpPr>
          <p:spPr>
            <a:xfrm>
              <a:off x="7504611" y="5430390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>
              <a:off x="8877171" y="5042259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Прямоугольник с двумя скругленными соседними углами 23"/>
            <p:cNvSpPr/>
            <p:nvPr/>
          </p:nvSpPr>
          <p:spPr>
            <a:xfrm>
              <a:off x="8877171" y="3007361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>
              <a:off x="10611368" y="3113922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с двумя скругленными соседними углами 25"/>
            <p:cNvSpPr/>
            <p:nvPr/>
          </p:nvSpPr>
          <p:spPr>
            <a:xfrm>
              <a:off x="10611368" y="5195913"/>
              <a:ext cx="1045029" cy="1375955"/>
            </a:xfrm>
            <a:prstGeom prst="round2SameRect">
              <a:avLst>
                <a:gd name="adj1" fmla="val 50000"/>
                <a:gd name="adj2" fmla="val 0"/>
              </a:avLst>
            </a:prstGeom>
            <a:ln w="76200">
              <a:solidFill>
                <a:srgbClr val="6A3328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5" y="3261423"/>
            <a:ext cx="1285378" cy="11647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1" y="4850359"/>
            <a:ext cx="2086197" cy="17597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81" y="3533500"/>
            <a:ext cx="1279842" cy="102554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0" y="3152008"/>
            <a:ext cx="2064489" cy="151033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03" y="5558209"/>
            <a:ext cx="1351596" cy="112161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38" y="4634751"/>
            <a:ext cx="1831482" cy="13302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026" flipH="1">
            <a:off x="8874363" y="3255708"/>
            <a:ext cx="3103113" cy="3960535"/>
          </a:xfrm>
          <a:prstGeom prst="rect">
            <a:avLst/>
          </a:prstGeom>
        </p:spPr>
      </p:pic>
      <p:grpSp>
        <p:nvGrpSpPr>
          <p:cNvPr id="50" name="Группа 49"/>
          <p:cNvGrpSpPr/>
          <p:nvPr/>
        </p:nvGrpSpPr>
        <p:grpSpPr>
          <a:xfrm>
            <a:off x="7169589" y="3261423"/>
            <a:ext cx="2083741" cy="1523512"/>
            <a:chOff x="7169589" y="3261423"/>
            <a:chExt cx="2083741" cy="1523512"/>
          </a:xfrm>
        </p:grpSpPr>
        <p:sp>
          <p:nvSpPr>
            <p:cNvPr id="37" name="Овальная выноска 36"/>
            <p:cNvSpPr/>
            <p:nvPr/>
          </p:nvSpPr>
          <p:spPr>
            <a:xfrm>
              <a:off x="7169589" y="3261423"/>
              <a:ext cx="2083741" cy="1337123"/>
            </a:xfrm>
            <a:prstGeom prst="wedgeEllipseCallout">
              <a:avLst>
                <a:gd name="adj1" fmla="val 56921"/>
                <a:gd name="adj2" fmla="val 5405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65379" y="3307607"/>
              <a:ext cx="17095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Comic Sans MS" panose="030F0702030302020204" pitchFamily="66" charset="0"/>
                </a:rPr>
                <a:t>А ось і мінеральні речовини.. Як цікаво.. </a:t>
              </a:r>
            </a:p>
            <a:p>
              <a:pPr algn="ctr"/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84" y="5501255"/>
            <a:ext cx="1499736" cy="1078977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812743" y="3022167"/>
            <a:ext cx="1188787" cy="461665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475EA9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ЗАЛІЗО</a:t>
            </a:r>
            <a:endParaRPr lang="ru-RU" sz="2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475EA9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70609" y="5579078"/>
            <a:ext cx="1408078" cy="461665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475EA9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ФОСФОР</a:t>
            </a:r>
            <a:endParaRPr lang="ru-RU" sz="2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475EA9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381728" y="3194713"/>
            <a:ext cx="1436612" cy="461665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475EA9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КАЛЬЦІЙ</a:t>
            </a:r>
            <a:endParaRPr lang="ru-RU" sz="2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475EA9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44785" y="4519632"/>
            <a:ext cx="1051891" cy="461665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475EA9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КАЛІЙ</a:t>
            </a:r>
            <a:endParaRPr lang="ru-RU" sz="2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475EA9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448232" y="5299893"/>
            <a:ext cx="1287533" cy="461665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475EA9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МАГНІЙ</a:t>
            </a:r>
            <a:endParaRPr lang="ru-RU" sz="2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475EA9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57979" y="3723120"/>
            <a:ext cx="939553" cy="461665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475EA9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ФТОР</a:t>
            </a:r>
            <a:endParaRPr lang="ru-RU" sz="2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475EA9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291620" y="5299893"/>
            <a:ext cx="938078" cy="461665"/>
          </a:xfrm>
          <a:prstGeom prst="rect">
            <a:avLst/>
          </a:prstGeom>
          <a:noFill/>
          <a:effectLst>
            <a:glow rad="609600">
              <a:schemeClr val="bg1"/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475EA9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rPr>
              <a:t>МІДЬ</a:t>
            </a:r>
            <a:endParaRPr lang="ru-RU" sz="2400" b="1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475EA9"/>
              </a:solidFill>
              <a:effectLst>
                <a:glow rad="127000">
                  <a:schemeClr val="bg1">
                    <a:alpha val="85000"/>
                  </a:schemeClr>
                </a:glow>
              </a:effectLst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4253947" y="635726"/>
            <a:ext cx="6679096" cy="1079863"/>
            <a:chOff x="4253947" y="635726"/>
            <a:chExt cx="6679096" cy="1079863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4253947" y="635726"/>
              <a:ext cx="6679096" cy="10798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349930" y="696464"/>
              <a:ext cx="64051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3399"/>
                  </a:solidFill>
                </a:rPr>
                <a:t>Завдання: </a:t>
              </a:r>
              <a:r>
                <a:rPr lang="uk-UA" dirty="0"/>
                <a:t>Роздивися мешканців казкового будиночка. Розкажи про продукти багаті на ті чи інші вітаміни/мінерали. До яких груп належить кожен з продуктів? </a:t>
              </a:r>
              <a:endParaRPr lang="ru-RU" dirty="0"/>
            </a:p>
          </p:txBody>
        </p:sp>
      </p:grp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07386" y="184328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89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52392" y="2354686"/>
            <a:ext cx="2976836" cy="2148628"/>
            <a:chOff x="6920198" y="3763075"/>
            <a:chExt cx="2128612" cy="1770849"/>
          </a:xfrm>
        </p:grpSpPr>
        <p:sp>
          <p:nvSpPr>
            <p:cNvPr id="11" name="Овальная выноска 10"/>
            <p:cNvSpPr/>
            <p:nvPr/>
          </p:nvSpPr>
          <p:spPr>
            <a:xfrm>
              <a:off x="6920198" y="3763075"/>
              <a:ext cx="2128612" cy="1618083"/>
            </a:xfrm>
            <a:prstGeom prst="wedgeEllipseCallout">
              <a:avLst>
                <a:gd name="adj1" fmla="val -6709"/>
                <a:gd name="adj2" fmla="val 7310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5289" y="4037316"/>
              <a:ext cx="2073521" cy="149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Смачнюлю, ти так багато цікавого розповіла про вітаміни, що я вирішив їх негайно відшукати. Поглянь, який я плакат намалював.</a:t>
              </a: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964">
            <a:off x="-122616" y="3721605"/>
            <a:ext cx="2750029" cy="3437537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8542811" y="1280372"/>
            <a:ext cx="2976836" cy="2148628"/>
            <a:chOff x="6920198" y="3763075"/>
            <a:chExt cx="2128612" cy="1770849"/>
          </a:xfrm>
        </p:grpSpPr>
        <p:sp>
          <p:nvSpPr>
            <p:cNvPr id="14" name="Овальная выноска 13"/>
            <p:cNvSpPr/>
            <p:nvPr/>
          </p:nvSpPr>
          <p:spPr>
            <a:xfrm>
              <a:off x="6920198" y="3763075"/>
              <a:ext cx="2128612" cy="1618083"/>
            </a:xfrm>
            <a:prstGeom prst="wedgeEllipseCallout">
              <a:avLst>
                <a:gd name="adj1" fmla="val 19793"/>
                <a:gd name="adj2" fmla="val 8817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37940" y="4037316"/>
              <a:ext cx="1810699" cy="149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Comic Sans MS" panose="030F0702030302020204" pitchFamily="66" charset="0"/>
                </a:rPr>
                <a:t>Питайлику, молодець, що запам'ятав вітаміни. Але думаю, ще краще буде запам'ятати в яких продуктах вони містяться</a:t>
              </a:r>
            </a:p>
            <a:p>
              <a:pPr algn="ctr"/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5044" y="2709020"/>
            <a:ext cx="3485653" cy="449824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11872" y="1190189"/>
            <a:ext cx="2515332" cy="725697"/>
            <a:chOff x="311872" y="1190189"/>
            <a:chExt cx="2515332" cy="725697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11872" y="1190189"/>
              <a:ext cx="2515332" cy="7256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1872" y="1190189"/>
              <a:ext cx="2515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FF3399"/>
                  </a:solidFill>
                </a:rPr>
                <a:t>Завдання: </a:t>
              </a:r>
              <a:r>
                <a:rPr lang="uk-UA" dirty="0"/>
                <a:t>Відшукай шлях до вітамінів.</a:t>
              </a:r>
              <a:endParaRPr lang="ru-RU" dirty="0"/>
            </a:p>
          </p:txBody>
        </p:sp>
      </p:grpSp>
      <p:sp>
        <p:nvSpPr>
          <p:cNvPr id="26" name="Полилиния 25"/>
          <p:cNvSpPr/>
          <p:nvPr/>
        </p:nvSpPr>
        <p:spPr>
          <a:xfrm>
            <a:off x="3370217" y="1288869"/>
            <a:ext cx="1873991" cy="3500845"/>
          </a:xfrm>
          <a:custGeom>
            <a:avLst/>
            <a:gdLst>
              <a:gd name="connsiteX0" fmla="*/ 0 w 1873991"/>
              <a:gd name="connsiteY0" fmla="*/ 0 h 3500845"/>
              <a:gd name="connsiteX1" fmla="*/ 391886 w 1873991"/>
              <a:gd name="connsiteY1" fmla="*/ 1227908 h 3500845"/>
              <a:gd name="connsiteX2" fmla="*/ 1375954 w 1873991"/>
              <a:gd name="connsiteY2" fmla="*/ 1985554 h 3500845"/>
              <a:gd name="connsiteX3" fmla="*/ 1854926 w 1873991"/>
              <a:gd name="connsiteY3" fmla="*/ 2882537 h 3500845"/>
              <a:gd name="connsiteX4" fmla="*/ 1733006 w 1873991"/>
              <a:gd name="connsiteY4" fmla="*/ 3500845 h 350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991" h="3500845">
                <a:moveTo>
                  <a:pt x="0" y="0"/>
                </a:moveTo>
                <a:cubicBezTo>
                  <a:pt x="81280" y="448491"/>
                  <a:pt x="162560" y="896982"/>
                  <a:pt x="391886" y="1227908"/>
                </a:cubicBezTo>
                <a:cubicBezTo>
                  <a:pt x="621212" y="1558834"/>
                  <a:pt x="1132114" y="1709783"/>
                  <a:pt x="1375954" y="1985554"/>
                </a:cubicBezTo>
                <a:cubicBezTo>
                  <a:pt x="1619794" y="2261325"/>
                  <a:pt x="1795417" y="2629989"/>
                  <a:pt x="1854926" y="2882537"/>
                </a:cubicBezTo>
                <a:cubicBezTo>
                  <a:pt x="1914435" y="3135086"/>
                  <a:pt x="1823720" y="3317965"/>
                  <a:pt x="1733006" y="3500845"/>
                </a:cubicBezTo>
              </a:path>
            </a:pathLst>
          </a:custGeom>
          <a:noFill/>
          <a:ln w="38100">
            <a:solidFill>
              <a:srgbClr val="EC4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олилиния 26"/>
          <p:cNvSpPr/>
          <p:nvPr/>
        </p:nvSpPr>
        <p:spPr>
          <a:xfrm>
            <a:off x="3482792" y="1271152"/>
            <a:ext cx="4815840" cy="3944983"/>
          </a:xfrm>
          <a:custGeom>
            <a:avLst/>
            <a:gdLst>
              <a:gd name="connsiteX0" fmla="*/ 0 w 4815840"/>
              <a:gd name="connsiteY0" fmla="*/ 0 h 3944983"/>
              <a:gd name="connsiteX1" fmla="*/ 1785258 w 4815840"/>
              <a:gd name="connsiteY1" fmla="*/ 1419497 h 3944983"/>
              <a:gd name="connsiteX2" fmla="*/ 3108960 w 4815840"/>
              <a:gd name="connsiteY2" fmla="*/ 1811383 h 3944983"/>
              <a:gd name="connsiteX3" fmla="*/ 3683726 w 4815840"/>
              <a:gd name="connsiteY3" fmla="*/ 2281645 h 3944983"/>
              <a:gd name="connsiteX4" fmla="*/ 4049486 w 4815840"/>
              <a:gd name="connsiteY4" fmla="*/ 3230880 h 3944983"/>
              <a:gd name="connsiteX5" fmla="*/ 4815840 w 4815840"/>
              <a:gd name="connsiteY5" fmla="*/ 3944983 h 394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5840" h="3944983">
                <a:moveTo>
                  <a:pt x="0" y="0"/>
                </a:moveTo>
                <a:cubicBezTo>
                  <a:pt x="633549" y="558800"/>
                  <a:pt x="1267098" y="1117600"/>
                  <a:pt x="1785258" y="1419497"/>
                </a:cubicBezTo>
                <a:cubicBezTo>
                  <a:pt x="2303418" y="1721394"/>
                  <a:pt x="2792549" y="1667692"/>
                  <a:pt x="3108960" y="1811383"/>
                </a:cubicBezTo>
                <a:cubicBezTo>
                  <a:pt x="3425371" y="1955074"/>
                  <a:pt x="3526972" y="2045062"/>
                  <a:pt x="3683726" y="2281645"/>
                </a:cubicBezTo>
                <a:cubicBezTo>
                  <a:pt x="3840480" y="2518228"/>
                  <a:pt x="3860800" y="2953657"/>
                  <a:pt x="4049486" y="3230880"/>
                </a:cubicBezTo>
                <a:cubicBezTo>
                  <a:pt x="4238172" y="3508103"/>
                  <a:pt x="4527006" y="3726543"/>
                  <a:pt x="4815840" y="3944983"/>
                </a:cubicBezTo>
              </a:path>
            </a:pathLst>
          </a:custGeom>
          <a:noFill/>
          <a:ln w="38100">
            <a:solidFill>
              <a:srgbClr val="EC4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олилиния 27"/>
          <p:cNvSpPr/>
          <p:nvPr/>
        </p:nvSpPr>
        <p:spPr>
          <a:xfrm>
            <a:off x="3378349" y="1567543"/>
            <a:ext cx="732097" cy="2238103"/>
          </a:xfrm>
          <a:custGeom>
            <a:avLst/>
            <a:gdLst>
              <a:gd name="connsiteX0" fmla="*/ 732097 w 732097"/>
              <a:gd name="connsiteY0" fmla="*/ 0 h 2238103"/>
              <a:gd name="connsiteX1" fmla="*/ 78954 w 732097"/>
              <a:gd name="connsiteY1" fmla="*/ 949234 h 2238103"/>
              <a:gd name="connsiteX2" fmla="*/ 35411 w 732097"/>
              <a:gd name="connsiteY2" fmla="*/ 2238103 h 223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2097" h="2238103">
                <a:moveTo>
                  <a:pt x="732097" y="0"/>
                </a:moveTo>
                <a:cubicBezTo>
                  <a:pt x="463582" y="288108"/>
                  <a:pt x="195068" y="576217"/>
                  <a:pt x="78954" y="949234"/>
                </a:cubicBezTo>
                <a:cubicBezTo>
                  <a:pt x="-37160" y="1322251"/>
                  <a:pt x="-875" y="1780177"/>
                  <a:pt x="35411" y="2238103"/>
                </a:cubicBezTo>
              </a:path>
            </a:pathLst>
          </a:cu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4223657" y="1532709"/>
            <a:ext cx="1367286" cy="4275908"/>
          </a:xfrm>
          <a:custGeom>
            <a:avLst/>
            <a:gdLst>
              <a:gd name="connsiteX0" fmla="*/ 0 w 1367286"/>
              <a:gd name="connsiteY0" fmla="*/ 0 h 4275908"/>
              <a:gd name="connsiteX1" fmla="*/ 696686 w 1367286"/>
              <a:gd name="connsiteY1" fmla="*/ 1558834 h 4275908"/>
              <a:gd name="connsiteX2" fmla="*/ 1105989 w 1367286"/>
              <a:gd name="connsiteY2" fmla="*/ 2116182 h 4275908"/>
              <a:gd name="connsiteX3" fmla="*/ 1367246 w 1367286"/>
              <a:gd name="connsiteY3" fmla="*/ 2812868 h 4275908"/>
              <a:gd name="connsiteX4" fmla="*/ 1088572 w 1367286"/>
              <a:gd name="connsiteY4" fmla="*/ 3866605 h 4275908"/>
              <a:gd name="connsiteX5" fmla="*/ 1158240 w 1367286"/>
              <a:gd name="connsiteY5" fmla="*/ 4275908 h 427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7286" h="4275908">
                <a:moveTo>
                  <a:pt x="0" y="0"/>
                </a:moveTo>
                <a:cubicBezTo>
                  <a:pt x="256177" y="603068"/>
                  <a:pt x="512355" y="1206137"/>
                  <a:pt x="696686" y="1558834"/>
                </a:cubicBezTo>
                <a:cubicBezTo>
                  <a:pt x="881018" y="1911531"/>
                  <a:pt x="994229" y="1907176"/>
                  <a:pt x="1105989" y="2116182"/>
                </a:cubicBezTo>
                <a:cubicBezTo>
                  <a:pt x="1217749" y="2325188"/>
                  <a:pt x="1370149" y="2521131"/>
                  <a:pt x="1367246" y="2812868"/>
                </a:cubicBezTo>
                <a:cubicBezTo>
                  <a:pt x="1364343" y="3104605"/>
                  <a:pt x="1123406" y="3622765"/>
                  <a:pt x="1088572" y="3866605"/>
                </a:cubicBezTo>
                <a:cubicBezTo>
                  <a:pt x="1053738" y="4110445"/>
                  <a:pt x="1105989" y="4193176"/>
                  <a:pt x="1158240" y="4275908"/>
                </a:cubicBezTo>
              </a:path>
            </a:pathLst>
          </a:cu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олилиния 29"/>
          <p:cNvSpPr/>
          <p:nvPr/>
        </p:nvSpPr>
        <p:spPr>
          <a:xfrm>
            <a:off x="4662314" y="1358537"/>
            <a:ext cx="2628174" cy="3622766"/>
          </a:xfrm>
          <a:custGeom>
            <a:avLst/>
            <a:gdLst>
              <a:gd name="connsiteX0" fmla="*/ 205777 w 2628174"/>
              <a:gd name="connsiteY0" fmla="*/ 0 h 3622766"/>
              <a:gd name="connsiteX1" fmla="*/ 31606 w 2628174"/>
              <a:gd name="connsiteY1" fmla="*/ 949234 h 3622766"/>
              <a:gd name="connsiteX2" fmla="*/ 771835 w 2628174"/>
              <a:gd name="connsiteY2" fmla="*/ 1776549 h 3622766"/>
              <a:gd name="connsiteX3" fmla="*/ 2086829 w 2628174"/>
              <a:gd name="connsiteY3" fmla="*/ 2177143 h 3622766"/>
              <a:gd name="connsiteX4" fmla="*/ 2557092 w 2628174"/>
              <a:gd name="connsiteY4" fmla="*/ 3117669 h 3622766"/>
              <a:gd name="connsiteX5" fmla="*/ 2618052 w 2628174"/>
              <a:gd name="connsiteY5" fmla="*/ 3622766 h 362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8174" h="3622766">
                <a:moveTo>
                  <a:pt x="205777" y="0"/>
                </a:moveTo>
                <a:cubicBezTo>
                  <a:pt x="71520" y="326571"/>
                  <a:pt x="-62737" y="653143"/>
                  <a:pt x="31606" y="949234"/>
                </a:cubicBezTo>
                <a:cubicBezTo>
                  <a:pt x="125949" y="1245326"/>
                  <a:pt x="429298" y="1571898"/>
                  <a:pt x="771835" y="1776549"/>
                </a:cubicBezTo>
                <a:cubicBezTo>
                  <a:pt x="1114372" y="1981200"/>
                  <a:pt x="1789286" y="1953623"/>
                  <a:pt x="2086829" y="2177143"/>
                </a:cubicBezTo>
                <a:cubicBezTo>
                  <a:pt x="2384372" y="2400663"/>
                  <a:pt x="2468555" y="2876732"/>
                  <a:pt x="2557092" y="3117669"/>
                </a:cubicBezTo>
                <a:cubicBezTo>
                  <a:pt x="2645629" y="3358606"/>
                  <a:pt x="2631840" y="3490686"/>
                  <a:pt x="2618052" y="3622766"/>
                </a:cubicBezTo>
              </a:path>
            </a:pathLst>
          </a:cu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олилиния 30"/>
          <p:cNvSpPr/>
          <p:nvPr/>
        </p:nvSpPr>
        <p:spPr>
          <a:xfrm>
            <a:off x="4212979" y="1663337"/>
            <a:ext cx="1308255" cy="3344092"/>
          </a:xfrm>
          <a:custGeom>
            <a:avLst/>
            <a:gdLst>
              <a:gd name="connsiteX0" fmla="*/ 1308255 w 1308255"/>
              <a:gd name="connsiteY0" fmla="*/ 0 h 3344092"/>
              <a:gd name="connsiteX1" fmla="*/ 176141 w 1308255"/>
              <a:gd name="connsiteY1" fmla="*/ 792480 h 3344092"/>
              <a:gd name="connsiteX2" fmla="*/ 19387 w 1308255"/>
              <a:gd name="connsiteY2" fmla="*/ 1759132 h 3344092"/>
              <a:gd name="connsiteX3" fmla="*/ 341604 w 1308255"/>
              <a:gd name="connsiteY3" fmla="*/ 2560320 h 3344092"/>
              <a:gd name="connsiteX4" fmla="*/ 89055 w 1308255"/>
              <a:gd name="connsiteY4" fmla="*/ 3344092 h 334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255" h="3344092">
                <a:moveTo>
                  <a:pt x="1308255" y="0"/>
                </a:moveTo>
                <a:cubicBezTo>
                  <a:pt x="849603" y="249645"/>
                  <a:pt x="390952" y="499291"/>
                  <a:pt x="176141" y="792480"/>
                </a:cubicBezTo>
                <a:cubicBezTo>
                  <a:pt x="-38670" y="1085669"/>
                  <a:pt x="-8190" y="1464492"/>
                  <a:pt x="19387" y="1759132"/>
                </a:cubicBezTo>
                <a:cubicBezTo>
                  <a:pt x="46964" y="2053772"/>
                  <a:pt x="329993" y="2296160"/>
                  <a:pt x="341604" y="2560320"/>
                </a:cubicBezTo>
                <a:cubicBezTo>
                  <a:pt x="353215" y="2824480"/>
                  <a:pt x="221135" y="3084286"/>
                  <a:pt x="89055" y="3344092"/>
                </a:cubicBezTo>
              </a:path>
            </a:pathLst>
          </a:cu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олилиния 31"/>
          <p:cNvSpPr/>
          <p:nvPr/>
        </p:nvSpPr>
        <p:spPr>
          <a:xfrm>
            <a:off x="3173890" y="3648891"/>
            <a:ext cx="1110727" cy="1985555"/>
          </a:xfrm>
          <a:custGeom>
            <a:avLst/>
            <a:gdLst>
              <a:gd name="connsiteX0" fmla="*/ 1110727 w 1110727"/>
              <a:gd name="connsiteY0" fmla="*/ 0 h 1985555"/>
              <a:gd name="connsiteX1" fmla="*/ 614339 w 1110727"/>
              <a:gd name="connsiteY1" fmla="*/ 1436915 h 1985555"/>
              <a:gd name="connsiteX2" fmla="*/ 56990 w 1110727"/>
              <a:gd name="connsiteY2" fmla="*/ 1584960 h 1985555"/>
              <a:gd name="connsiteX3" fmla="*/ 13447 w 1110727"/>
              <a:gd name="connsiteY3" fmla="*/ 1985555 h 198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727" h="1985555">
                <a:moveTo>
                  <a:pt x="1110727" y="0"/>
                </a:moveTo>
                <a:cubicBezTo>
                  <a:pt x="950344" y="586377"/>
                  <a:pt x="789962" y="1172755"/>
                  <a:pt x="614339" y="1436915"/>
                </a:cubicBezTo>
                <a:cubicBezTo>
                  <a:pt x="438716" y="1701075"/>
                  <a:pt x="157139" y="1493520"/>
                  <a:pt x="56990" y="1584960"/>
                </a:cubicBezTo>
                <a:cubicBezTo>
                  <a:pt x="-43159" y="1676400"/>
                  <a:pt x="20704" y="1934755"/>
                  <a:pt x="13447" y="1985555"/>
                </a:cubicBezTo>
              </a:path>
            </a:pathLst>
          </a:cu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олилиния 32"/>
          <p:cNvSpPr/>
          <p:nvPr/>
        </p:nvSpPr>
        <p:spPr>
          <a:xfrm>
            <a:off x="5488660" y="1654629"/>
            <a:ext cx="1748163" cy="3439885"/>
          </a:xfrm>
          <a:custGeom>
            <a:avLst/>
            <a:gdLst>
              <a:gd name="connsiteX0" fmla="*/ 119660 w 1748163"/>
              <a:gd name="connsiteY0" fmla="*/ 0 h 3439885"/>
              <a:gd name="connsiteX1" fmla="*/ 84826 w 1748163"/>
              <a:gd name="connsiteY1" fmla="*/ 1367245 h 3439885"/>
              <a:gd name="connsiteX2" fmla="*/ 1077603 w 1748163"/>
              <a:gd name="connsiteY2" fmla="*/ 2290354 h 3439885"/>
              <a:gd name="connsiteX3" fmla="*/ 1530449 w 1748163"/>
              <a:gd name="connsiteY3" fmla="*/ 2969622 h 3439885"/>
              <a:gd name="connsiteX4" fmla="*/ 1748163 w 1748163"/>
              <a:gd name="connsiteY4" fmla="*/ 3439885 h 343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163" h="3439885">
                <a:moveTo>
                  <a:pt x="119660" y="0"/>
                </a:moveTo>
                <a:cubicBezTo>
                  <a:pt x="22414" y="492759"/>
                  <a:pt x="-74831" y="985519"/>
                  <a:pt x="84826" y="1367245"/>
                </a:cubicBezTo>
                <a:cubicBezTo>
                  <a:pt x="244483" y="1748971"/>
                  <a:pt x="836666" y="2023291"/>
                  <a:pt x="1077603" y="2290354"/>
                </a:cubicBezTo>
                <a:cubicBezTo>
                  <a:pt x="1318540" y="2557417"/>
                  <a:pt x="1418689" y="2778034"/>
                  <a:pt x="1530449" y="2969622"/>
                </a:cubicBezTo>
                <a:cubicBezTo>
                  <a:pt x="1642209" y="3161210"/>
                  <a:pt x="1695186" y="3300547"/>
                  <a:pt x="1748163" y="3439885"/>
                </a:cubicBezTo>
              </a:path>
            </a:pathLst>
          </a:cu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олилиния 36"/>
          <p:cNvSpPr/>
          <p:nvPr/>
        </p:nvSpPr>
        <p:spPr>
          <a:xfrm>
            <a:off x="6091108" y="1245326"/>
            <a:ext cx="1240756" cy="4711337"/>
          </a:xfrm>
          <a:custGeom>
            <a:avLst/>
            <a:gdLst>
              <a:gd name="connsiteX0" fmla="*/ 161646 w 1240756"/>
              <a:gd name="connsiteY0" fmla="*/ 0 h 4711337"/>
              <a:gd name="connsiteX1" fmla="*/ 48435 w 1240756"/>
              <a:gd name="connsiteY1" fmla="*/ 731520 h 4711337"/>
              <a:gd name="connsiteX2" fmla="*/ 858332 w 1240756"/>
              <a:gd name="connsiteY2" fmla="*/ 1210491 h 4711337"/>
              <a:gd name="connsiteX3" fmla="*/ 1206675 w 1240756"/>
              <a:gd name="connsiteY3" fmla="*/ 2299063 h 4711337"/>
              <a:gd name="connsiteX4" fmla="*/ 57143 w 1240756"/>
              <a:gd name="connsiteY4" fmla="*/ 3196045 h 4711337"/>
              <a:gd name="connsiteX5" fmla="*/ 248732 w 1240756"/>
              <a:gd name="connsiteY5" fmla="*/ 4441371 h 4711337"/>
              <a:gd name="connsiteX6" fmla="*/ 597075 w 1240756"/>
              <a:gd name="connsiteY6" fmla="*/ 4711337 h 471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756" h="4711337">
                <a:moveTo>
                  <a:pt x="161646" y="0"/>
                </a:moveTo>
                <a:cubicBezTo>
                  <a:pt x="46983" y="264886"/>
                  <a:pt x="-67679" y="529772"/>
                  <a:pt x="48435" y="731520"/>
                </a:cubicBezTo>
                <a:cubicBezTo>
                  <a:pt x="164549" y="933268"/>
                  <a:pt x="665292" y="949234"/>
                  <a:pt x="858332" y="1210491"/>
                </a:cubicBezTo>
                <a:cubicBezTo>
                  <a:pt x="1051372" y="1471748"/>
                  <a:pt x="1340207" y="1968137"/>
                  <a:pt x="1206675" y="2299063"/>
                </a:cubicBezTo>
                <a:cubicBezTo>
                  <a:pt x="1073143" y="2629989"/>
                  <a:pt x="216800" y="2838994"/>
                  <a:pt x="57143" y="3196045"/>
                </a:cubicBezTo>
                <a:cubicBezTo>
                  <a:pt x="-102514" y="3553096"/>
                  <a:pt x="158743" y="4188822"/>
                  <a:pt x="248732" y="4441371"/>
                </a:cubicBezTo>
                <a:cubicBezTo>
                  <a:pt x="338721" y="4693920"/>
                  <a:pt x="467898" y="4702628"/>
                  <a:pt x="597075" y="4711337"/>
                </a:cubicBezTo>
              </a:path>
            </a:pathLst>
          </a:custGeom>
          <a:noFill/>
          <a:ln w="38100">
            <a:solidFill>
              <a:srgbClr val="749C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6262099" y="1236319"/>
            <a:ext cx="1593032" cy="2969922"/>
          </a:xfrm>
          <a:custGeom>
            <a:avLst/>
            <a:gdLst>
              <a:gd name="connsiteX0" fmla="*/ 0 w 1584960"/>
              <a:gd name="connsiteY0" fmla="*/ 0 h 2934789"/>
              <a:gd name="connsiteX1" fmla="*/ 1271452 w 1584960"/>
              <a:gd name="connsiteY1" fmla="*/ 1097280 h 2934789"/>
              <a:gd name="connsiteX2" fmla="*/ 1384663 w 1584960"/>
              <a:gd name="connsiteY2" fmla="*/ 2316480 h 2934789"/>
              <a:gd name="connsiteX3" fmla="*/ 1584960 w 1584960"/>
              <a:gd name="connsiteY3" fmla="*/ 2934789 h 293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960" h="2934789">
                <a:moveTo>
                  <a:pt x="0" y="0"/>
                </a:moveTo>
                <a:cubicBezTo>
                  <a:pt x="520337" y="355600"/>
                  <a:pt x="1040675" y="711200"/>
                  <a:pt x="1271452" y="1097280"/>
                </a:cubicBezTo>
                <a:cubicBezTo>
                  <a:pt x="1502229" y="1483360"/>
                  <a:pt x="1332412" y="2010228"/>
                  <a:pt x="1384663" y="2316480"/>
                </a:cubicBezTo>
                <a:cubicBezTo>
                  <a:pt x="1436914" y="2622732"/>
                  <a:pt x="1510937" y="2778760"/>
                  <a:pt x="1584960" y="2934789"/>
                </a:cubicBezTo>
              </a:path>
            </a:pathLst>
          </a:custGeom>
          <a:noFill/>
          <a:ln w="38100">
            <a:solidFill>
              <a:srgbClr val="749C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олилиния 38"/>
          <p:cNvSpPr/>
          <p:nvPr/>
        </p:nvSpPr>
        <p:spPr>
          <a:xfrm>
            <a:off x="4963886" y="1454331"/>
            <a:ext cx="2011680" cy="4397829"/>
          </a:xfrm>
          <a:custGeom>
            <a:avLst/>
            <a:gdLst>
              <a:gd name="connsiteX0" fmla="*/ 2011680 w 2011680"/>
              <a:gd name="connsiteY0" fmla="*/ 0 h 4397829"/>
              <a:gd name="connsiteX1" fmla="*/ 1672045 w 2011680"/>
              <a:gd name="connsiteY1" fmla="*/ 1384663 h 4397829"/>
              <a:gd name="connsiteX2" fmla="*/ 827314 w 2011680"/>
              <a:gd name="connsiteY2" fmla="*/ 2107475 h 4397829"/>
              <a:gd name="connsiteX3" fmla="*/ 426720 w 2011680"/>
              <a:gd name="connsiteY3" fmla="*/ 3048000 h 4397829"/>
              <a:gd name="connsiteX4" fmla="*/ 278674 w 2011680"/>
              <a:gd name="connsiteY4" fmla="*/ 3744686 h 4397829"/>
              <a:gd name="connsiteX5" fmla="*/ 0 w 2011680"/>
              <a:gd name="connsiteY5" fmla="*/ 4397829 h 439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1680" h="4397829">
                <a:moveTo>
                  <a:pt x="2011680" y="0"/>
                </a:moveTo>
                <a:cubicBezTo>
                  <a:pt x="1940559" y="516708"/>
                  <a:pt x="1869439" y="1033417"/>
                  <a:pt x="1672045" y="1384663"/>
                </a:cubicBezTo>
                <a:cubicBezTo>
                  <a:pt x="1474651" y="1735909"/>
                  <a:pt x="1034868" y="1830252"/>
                  <a:pt x="827314" y="2107475"/>
                </a:cubicBezTo>
                <a:cubicBezTo>
                  <a:pt x="619760" y="2384698"/>
                  <a:pt x="518160" y="2775132"/>
                  <a:pt x="426720" y="3048000"/>
                </a:cubicBezTo>
                <a:cubicBezTo>
                  <a:pt x="335280" y="3320869"/>
                  <a:pt x="349794" y="3519715"/>
                  <a:pt x="278674" y="3744686"/>
                </a:cubicBezTo>
                <a:cubicBezTo>
                  <a:pt x="207554" y="3969657"/>
                  <a:pt x="103777" y="4183743"/>
                  <a:pt x="0" y="4397829"/>
                </a:cubicBezTo>
              </a:path>
            </a:pathLst>
          </a:custGeom>
          <a:noFill/>
          <a:ln w="38100">
            <a:solidFill>
              <a:srgbClr val="C8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олилиния 39"/>
          <p:cNvSpPr/>
          <p:nvPr/>
        </p:nvSpPr>
        <p:spPr>
          <a:xfrm>
            <a:off x="6766560" y="2551611"/>
            <a:ext cx="2765203" cy="3692435"/>
          </a:xfrm>
          <a:custGeom>
            <a:avLst/>
            <a:gdLst>
              <a:gd name="connsiteX0" fmla="*/ 0 w 2765203"/>
              <a:gd name="connsiteY0" fmla="*/ 0 h 3692435"/>
              <a:gd name="connsiteX1" fmla="*/ 1079863 w 2765203"/>
              <a:gd name="connsiteY1" fmla="*/ 984069 h 3692435"/>
              <a:gd name="connsiteX2" fmla="*/ 2238103 w 2765203"/>
              <a:gd name="connsiteY2" fmla="*/ 1785258 h 3692435"/>
              <a:gd name="connsiteX3" fmla="*/ 2708366 w 2765203"/>
              <a:gd name="connsiteY3" fmla="*/ 2490652 h 3692435"/>
              <a:gd name="connsiteX4" fmla="*/ 2656114 w 2765203"/>
              <a:gd name="connsiteY4" fmla="*/ 3448595 h 3692435"/>
              <a:gd name="connsiteX5" fmla="*/ 1802674 w 2765203"/>
              <a:gd name="connsiteY5" fmla="*/ 3692435 h 369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5203" h="3692435">
                <a:moveTo>
                  <a:pt x="0" y="0"/>
                </a:moveTo>
                <a:cubicBezTo>
                  <a:pt x="353423" y="343263"/>
                  <a:pt x="706846" y="686526"/>
                  <a:pt x="1079863" y="984069"/>
                </a:cubicBezTo>
                <a:cubicBezTo>
                  <a:pt x="1452880" y="1281612"/>
                  <a:pt x="1966686" y="1534161"/>
                  <a:pt x="2238103" y="1785258"/>
                </a:cubicBezTo>
                <a:cubicBezTo>
                  <a:pt x="2509520" y="2036355"/>
                  <a:pt x="2638698" y="2213429"/>
                  <a:pt x="2708366" y="2490652"/>
                </a:cubicBezTo>
                <a:cubicBezTo>
                  <a:pt x="2778034" y="2767875"/>
                  <a:pt x="2807063" y="3248298"/>
                  <a:pt x="2656114" y="3448595"/>
                </a:cubicBezTo>
                <a:cubicBezTo>
                  <a:pt x="2505165" y="3648892"/>
                  <a:pt x="2153919" y="3670663"/>
                  <a:pt x="1802674" y="3692435"/>
                </a:cubicBezTo>
              </a:path>
            </a:pathLst>
          </a:custGeom>
          <a:noFill/>
          <a:ln w="38100">
            <a:solidFill>
              <a:srgbClr val="C8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олилиния 40"/>
          <p:cNvSpPr/>
          <p:nvPr/>
        </p:nvSpPr>
        <p:spPr>
          <a:xfrm>
            <a:off x="6401098" y="1402080"/>
            <a:ext cx="1288571" cy="2934789"/>
          </a:xfrm>
          <a:custGeom>
            <a:avLst/>
            <a:gdLst>
              <a:gd name="connsiteX0" fmla="*/ 1288571 w 1288571"/>
              <a:gd name="connsiteY0" fmla="*/ 0 h 2934789"/>
              <a:gd name="connsiteX1" fmla="*/ 626719 w 1288571"/>
              <a:gd name="connsiteY1" fmla="*/ 1001486 h 2934789"/>
              <a:gd name="connsiteX2" fmla="*/ 34536 w 1288571"/>
              <a:gd name="connsiteY2" fmla="*/ 2168434 h 2934789"/>
              <a:gd name="connsiteX3" fmla="*/ 121622 w 1288571"/>
              <a:gd name="connsiteY3" fmla="*/ 2934789 h 293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571" h="2934789">
                <a:moveTo>
                  <a:pt x="1288571" y="0"/>
                </a:moveTo>
                <a:cubicBezTo>
                  <a:pt x="1062148" y="320040"/>
                  <a:pt x="835725" y="640080"/>
                  <a:pt x="626719" y="1001486"/>
                </a:cubicBezTo>
                <a:cubicBezTo>
                  <a:pt x="417713" y="1362892"/>
                  <a:pt x="118719" y="1846217"/>
                  <a:pt x="34536" y="2168434"/>
                </a:cubicBezTo>
                <a:cubicBezTo>
                  <a:pt x="-49647" y="2490651"/>
                  <a:pt x="35987" y="2712720"/>
                  <a:pt x="121622" y="2934789"/>
                </a:cubicBezTo>
              </a:path>
            </a:pathLst>
          </a:custGeom>
          <a:noFill/>
          <a:ln w="38100">
            <a:solidFill>
              <a:srgbClr val="51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олилиния 41"/>
          <p:cNvSpPr/>
          <p:nvPr/>
        </p:nvSpPr>
        <p:spPr>
          <a:xfrm>
            <a:off x="5686697" y="3152503"/>
            <a:ext cx="931817" cy="1872343"/>
          </a:xfrm>
          <a:custGeom>
            <a:avLst/>
            <a:gdLst>
              <a:gd name="connsiteX0" fmla="*/ 931817 w 931817"/>
              <a:gd name="connsiteY0" fmla="*/ 0 h 1872343"/>
              <a:gd name="connsiteX1" fmla="*/ 191589 w 931817"/>
              <a:gd name="connsiteY1" fmla="*/ 644434 h 1872343"/>
              <a:gd name="connsiteX2" fmla="*/ 60960 w 931817"/>
              <a:gd name="connsiteY2" fmla="*/ 1471748 h 1872343"/>
              <a:gd name="connsiteX3" fmla="*/ 0 w 931817"/>
              <a:gd name="connsiteY3" fmla="*/ 1872343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817" h="1872343">
                <a:moveTo>
                  <a:pt x="931817" y="0"/>
                </a:moveTo>
                <a:cubicBezTo>
                  <a:pt x="634274" y="199571"/>
                  <a:pt x="336732" y="399143"/>
                  <a:pt x="191589" y="644434"/>
                </a:cubicBezTo>
                <a:cubicBezTo>
                  <a:pt x="46446" y="889725"/>
                  <a:pt x="92892" y="1267096"/>
                  <a:pt x="60960" y="1471748"/>
                </a:cubicBezTo>
                <a:cubicBezTo>
                  <a:pt x="29028" y="1676400"/>
                  <a:pt x="14514" y="1774371"/>
                  <a:pt x="0" y="1872343"/>
                </a:cubicBezTo>
              </a:path>
            </a:pathLst>
          </a:custGeom>
          <a:noFill/>
          <a:ln w="38100">
            <a:solidFill>
              <a:srgbClr val="515B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олилиния 42"/>
          <p:cNvSpPr/>
          <p:nvPr/>
        </p:nvSpPr>
        <p:spPr>
          <a:xfrm>
            <a:off x="4749511" y="1271451"/>
            <a:ext cx="3584592" cy="3439886"/>
          </a:xfrm>
          <a:custGeom>
            <a:avLst/>
            <a:gdLst>
              <a:gd name="connsiteX0" fmla="*/ 3584592 w 3584592"/>
              <a:gd name="connsiteY0" fmla="*/ 0 h 3439886"/>
              <a:gd name="connsiteX1" fmla="*/ 554009 w 3584592"/>
              <a:gd name="connsiteY1" fmla="*/ 1254035 h 3439886"/>
              <a:gd name="connsiteX2" fmla="*/ 14078 w 3584592"/>
              <a:gd name="connsiteY2" fmla="*/ 2821578 h 3439886"/>
              <a:gd name="connsiteX3" fmla="*/ 153415 w 3584592"/>
              <a:gd name="connsiteY3" fmla="*/ 3439886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592" h="3439886">
                <a:moveTo>
                  <a:pt x="3584592" y="0"/>
                </a:moveTo>
                <a:cubicBezTo>
                  <a:pt x="2366843" y="391886"/>
                  <a:pt x="1149095" y="783772"/>
                  <a:pt x="554009" y="1254035"/>
                </a:cubicBezTo>
                <a:cubicBezTo>
                  <a:pt x="-41077" y="1724298"/>
                  <a:pt x="80844" y="2457270"/>
                  <a:pt x="14078" y="2821578"/>
                </a:cubicBezTo>
                <a:cubicBezTo>
                  <a:pt x="-52688" y="3185886"/>
                  <a:pt x="138901" y="3358606"/>
                  <a:pt x="153415" y="3439886"/>
                </a:cubicBezTo>
              </a:path>
            </a:pathLst>
          </a:custGeom>
          <a:noFill/>
          <a:ln w="38100">
            <a:solidFill>
              <a:srgbClr val="659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олилиния 43"/>
          <p:cNvSpPr/>
          <p:nvPr/>
        </p:nvSpPr>
        <p:spPr>
          <a:xfrm>
            <a:off x="8028285" y="1280160"/>
            <a:ext cx="747243" cy="3866606"/>
          </a:xfrm>
          <a:custGeom>
            <a:avLst/>
            <a:gdLst>
              <a:gd name="connsiteX0" fmla="*/ 401612 w 747243"/>
              <a:gd name="connsiteY0" fmla="*/ 0 h 3866606"/>
              <a:gd name="connsiteX1" fmla="*/ 1018 w 747243"/>
              <a:gd name="connsiteY1" fmla="*/ 1611086 h 3866606"/>
              <a:gd name="connsiteX2" fmla="*/ 506115 w 747243"/>
              <a:gd name="connsiteY2" fmla="*/ 2856411 h 3866606"/>
              <a:gd name="connsiteX3" fmla="*/ 741246 w 747243"/>
              <a:gd name="connsiteY3" fmla="*/ 3500846 h 3866606"/>
              <a:gd name="connsiteX4" fmla="*/ 654161 w 747243"/>
              <a:gd name="connsiteY4" fmla="*/ 3866606 h 3866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243" h="3866606">
                <a:moveTo>
                  <a:pt x="401612" y="0"/>
                </a:moveTo>
                <a:cubicBezTo>
                  <a:pt x="192606" y="567509"/>
                  <a:pt x="-16399" y="1135018"/>
                  <a:pt x="1018" y="1611086"/>
                </a:cubicBezTo>
                <a:cubicBezTo>
                  <a:pt x="18435" y="2087154"/>
                  <a:pt x="382744" y="2541451"/>
                  <a:pt x="506115" y="2856411"/>
                </a:cubicBezTo>
                <a:cubicBezTo>
                  <a:pt x="629486" y="3171371"/>
                  <a:pt x="716572" y="3332480"/>
                  <a:pt x="741246" y="3500846"/>
                </a:cubicBezTo>
                <a:cubicBezTo>
                  <a:pt x="765920" y="3669212"/>
                  <a:pt x="710040" y="3767909"/>
                  <a:pt x="654161" y="3866606"/>
                </a:cubicBezTo>
              </a:path>
            </a:pathLst>
          </a:custGeom>
          <a:noFill/>
          <a:ln w="38100">
            <a:solidFill>
              <a:srgbClr val="659E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26" y="3760244"/>
            <a:ext cx="622055" cy="102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43" y="5570359"/>
            <a:ext cx="1229604" cy="939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65" y="5691517"/>
            <a:ext cx="1425187" cy="962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08" y="4162698"/>
            <a:ext cx="459554" cy="11930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39" y="4906117"/>
            <a:ext cx="1191577" cy="8924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13" y="5631957"/>
            <a:ext cx="1103794" cy="11859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29" y="3984355"/>
            <a:ext cx="732857" cy="7137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88" y="5617029"/>
            <a:ext cx="948270" cy="9597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00" y="4950434"/>
            <a:ext cx="1143042" cy="6887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19" y="4405873"/>
            <a:ext cx="920489" cy="99819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22" y="4904969"/>
            <a:ext cx="838200" cy="63817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79" y="4962915"/>
            <a:ext cx="799430" cy="54056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47" y="5389060"/>
            <a:ext cx="1075952" cy="1178750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3906752" y="1077985"/>
            <a:ext cx="556970" cy="480700"/>
            <a:chOff x="1342141" y="404079"/>
            <a:chExt cx="539811" cy="461665"/>
          </a:xfrm>
        </p:grpSpPr>
        <p:sp>
          <p:nvSpPr>
            <p:cNvPr id="35" name="Овал 34"/>
            <p:cNvSpPr/>
            <p:nvPr/>
          </p:nvSpPr>
          <p:spPr>
            <a:xfrm>
              <a:off x="1345566" y="445976"/>
              <a:ext cx="390487" cy="390487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42141" y="404079"/>
              <a:ext cx="539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solidFill>
                    <a:schemeClr val="bg1"/>
                  </a:solidFill>
                </a:rPr>
                <a:t>В₁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4634115" y="856930"/>
            <a:ext cx="572911" cy="461665"/>
            <a:chOff x="1342141" y="404079"/>
            <a:chExt cx="539811" cy="443384"/>
          </a:xfrm>
        </p:grpSpPr>
        <p:sp>
          <p:nvSpPr>
            <p:cNvPr id="48" name="Овал 47"/>
            <p:cNvSpPr/>
            <p:nvPr/>
          </p:nvSpPr>
          <p:spPr>
            <a:xfrm>
              <a:off x="1345566" y="445976"/>
              <a:ext cx="390487" cy="390487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42141" y="404079"/>
              <a:ext cx="539811" cy="44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solidFill>
                    <a:schemeClr val="bg1"/>
                  </a:solidFill>
                </a:rPr>
                <a:t>В₂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348398" y="1187856"/>
            <a:ext cx="609321" cy="461665"/>
            <a:chOff x="1342141" y="404079"/>
            <a:chExt cx="539811" cy="443384"/>
          </a:xfrm>
        </p:grpSpPr>
        <p:sp>
          <p:nvSpPr>
            <p:cNvPr id="51" name="Овал 50"/>
            <p:cNvSpPr/>
            <p:nvPr/>
          </p:nvSpPr>
          <p:spPr>
            <a:xfrm>
              <a:off x="1345566" y="445976"/>
              <a:ext cx="390487" cy="390487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42141" y="404079"/>
              <a:ext cx="539811" cy="44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solidFill>
                    <a:schemeClr val="bg1"/>
                  </a:solidFill>
                </a:rPr>
                <a:t>В₆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157390" y="796574"/>
            <a:ext cx="596899" cy="461665"/>
            <a:chOff x="1345566" y="414213"/>
            <a:chExt cx="567935" cy="443384"/>
          </a:xfrm>
        </p:grpSpPr>
        <p:sp>
          <p:nvSpPr>
            <p:cNvPr id="54" name="Овал 53"/>
            <p:cNvSpPr/>
            <p:nvPr/>
          </p:nvSpPr>
          <p:spPr>
            <a:xfrm>
              <a:off x="1345566" y="445976"/>
              <a:ext cx="390487" cy="390487"/>
            </a:xfrm>
            <a:prstGeom prst="ellipse">
              <a:avLst/>
            </a:prstGeom>
            <a:solidFill>
              <a:srgbClr val="EC4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3690" y="414213"/>
              <a:ext cx="539811" cy="44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solidFill>
                    <a:schemeClr val="bg1"/>
                  </a:solidFill>
                </a:rPr>
                <a:t>А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6062218" y="774653"/>
            <a:ext cx="571768" cy="461665"/>
            <a:chOff x="1345566" y="422183"/>
            <a:chExt cx="566674" cy="443384"/>
          </a:xfrm>
        </p:grpSpPr>
        <p:sp>
          <p:nvSpPr>
            <p:cNvPr id="57" name="Овал 56"/>
            <p:cNvSpPr/>
            <p:nvPr/>
          </p:nvSpPr>
          <p:spPr>
            <a:xfrm>
              <a:off x="1345566" y="445976"/>
              <a:ext cx="390487" cy="390487"/>
            </a:xfrm>
            <a:prstGeom prst="ellipse">
              <a:avLst/>
            </a:prstGeom>
            <a:solidFill>
              <a:srgbClr val="749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72429" y="422183"/>
              <a:ext cx="539811" cy="44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solidFill>
                    <a:schemeClr val="bg1"/>
                  </a:solidFill>
                </a:rPr>
                <a:t>С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771136" y="970653"/>
            <a:ext cx="629436" cy="461665"/>
            <a:chOff x="1345566" y="413821"/>
            <a:chExt cx="575008" cy="443384"/>
          </a:xfrm>
        </p:grpSpPr>
        <p:sp>
          <p:nvSpPr>
            <p:cNvPr id="60" name="Овал 59"/>
            <p:cNvSpPr/>
            <p:nvPr/>
          </p:nvSpPr>
          <p:spPr>
            <a:xfrm>
              <a:off x="1345566" y="445976"/>
              <a:ext cx="390487" cy="390487"/>
            </a:xfrm>
            <a:prstGeom prst="ellipse">
              <a:avLst/>
            </a:prstGeom>
            <a:solidFill>
              <a:srgbClr val="C8D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80763" y="413821"/>
              <a:ext cx="539811" cy="44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solidFill>
                    <a:schemeClr val="bg1"/>
                  </a:solidFill>
                </a:rPr>
                <a:t>К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7498224" y="933958"/>
            <a:ext cx="598770" cy="461665"/>
            <a:chOff x="1345566" y="421525"/>
            <a:chExt cx="575757" cy="443384"/>
          </a:xfrm>
        </p:grpSpPr>
        <p:sp>
          <p:nvSpPr>
            <p:cNvPr id="63" name="Овал 62"/>
            <p:cNvSpPr/>
            <p:nvPr/>
          </p:nvSpPr>
          <p:spPr>
            <a:xfrm>
              <a:off x="1345566" y="445976"/>
              <a:ext cx="390487" cy="390487"/>
            </a:xfrm>
            <a:prstGeom prst="ellipse">
              <a:avLst/>
            </a:prstGeom>
            <a:solidFill>
              <a:srgbClr val="515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81512" y="421525"/>
              <a:ext cx="539811" cy="44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b="1" dirty="0">
                  <a:solidFill>
                    <a:schemeClr val="bg1"/>
                  </a:solidFill>
                </a:rPr>
                <a:t>Е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225169" y="806732"/>
            <a:ext cx="603986" cy="461665"/>
            <a:chOff x="1370429" y="421525"/>
            <a:chExt cx="551901" cy="443384"/>
          </a:xfrm>
          <a:solidFill>
            <a:srgbClr val="659E8D"/>
          </a:solidFill>
        </p:grpSpPr>
        <p:sp>
          <p:nvSpPr>
            <p:cNvPr id="66" name="Овал 65"/>
            <p:cNvSpPr/>
            <p:nvPr/>
          </p:nvSpPr>
          <p:spPr>
            <a:xfrm>
              <a:off x="1370429" y="445976"/>
              <a:ext cx="365625" cy="3904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82519" y="421525"/>
              <a:ext cx="539811" cy="4433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D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209377" y="165224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grpSp>
        <p:nvGrpSpPr>
          <p:cNvPr id="69" name="Группа 68"/>
          <p:cNvGrpSpPr/>
          <p:nvPr/>
        </p:nvGrpSpPr>
        <p:grpSpPr>
          <a:xfrm>
            <a:off x="3850459" y="489711"/>
            <a:ext cx="1919564" cy="355920"/>
            <a:chOff x="267491" y="1095045"/>
            <a:chExt cx="2559713" cy="820841"/>
          </a:xfrm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311872" y="1190189"/>
              <a:ext cx="2515332" cy="725697"/>
            </a:xfrm>
            <a:prstGeom prst="round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99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67491" y="1095045"/>
              <a:ext cx="2515332" cy="71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chemeClr val="bg1"/>
                  </a:solidFill>
                </a:rPr>
                <a:t>Вітаміни групи В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87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0"/>
            <a:ext cx="12172068" cy="68580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1182756" y="213242"/>
            <a:ext cx="10207487" cy="789063"/>
            <a:chOff x="4084325" y="4728755"/>
            <a:chExt cx="6897188" cy="1079863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4084325" y="4728755"/>
              <a:ext cx="6897188" cy="10798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7868" y="4796977"/>
              <a:ext cx="6853645" cy="884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3399"/>
                  </a:solidFill>
                </a:rPr>
                <a:t>Завдання: </a:t>
              </a:r>
              <a:r>
                <a:rPr lang="uk-UA" dirty="0"/>
                <a:t>Розглянь фотографії, до якої групи належить кожен з цих продуктів? На які вітаміни та мінерали вони багаті? Якої групи продуктів не вистачає? Намалюй будь-який продукт з цієї групи.</a:t>
              </a:r>
              <a:endParaRPr lang="ru-RU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94" y="1184760"/>
            <a:ext cx="2513364" cy="21525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697" y="1192798"/>
            <a:ext cx="2300136" cy="21525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572" y="1184760"/>
            <a:ext cx="2274139" cy="2151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2450" y="1192798"/>
            <a:ext cx="2274139" cy="2151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Группа 13"/>
          <p:cNvGrpSpPr/>
          <p:nvPr/>
        </p:nvGrpSpPr>
        <p:grpSpPr>
          <a:xfrm>
            <a:off x="6380856" y="3776817"/>
            <a:ext cx="2997744" cy="2069845"/>
            <a:chOff x="9460049" y="1213864"/>
            <a:chExt cx="2997744" cy="2069845"/>
          </a:xfrm>
        </p:grpSpPr>
        <p:sp>
          <p:nvSpPr>
            <p:cNvPr id="15" name="Овальная выноска 14"/>
            <p:cNvSpPr/>
            <p:nvPr/>
          </p:nvSpPr>
          <p:spPr>
            <a:xfrm>
              <a:off x="9460049" y="1213864"/>
              <a:ext cx="2997744" cy="2069845"/>
            </a:xfrm>
            <a:prstGeom prst="wedgeEllipseCallout">
              <a:avLst>
                <a:gd name="adj1" fmla="val -72781"/>
                <a:gd name="adj2" fmla="val 48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77260" y="1540627"/>
              <a:ext cx="29633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Ходять чутки, що вітаміни містяться лише в овочах та фруктах. Їх там дійсно багато, проте, вітаміни містяться й у багатьох інших продуктах.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481">
            <a:off x="3505168" y="2781206"/>
            <a:ext cx="3559644" cy="4449554"/>
          </a:xfrm>
          <a:prstGeom prst="rect">
            <a:avLst/>
          </a:prstGeom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4624" y="14629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46561" r="46502"/>
          <a:stretch/>
        </p:blipFill>
        <p:spPr>
          <a:xfrm>
            <a:off x="9499360" y="3852108"/>
            <a:ext cx="3014901" cy="334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6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class3les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113550" y="94042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0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>
          <a:xfrm>
            <a:off x="0" y="-4297"/>
            <a:ext cx="12172068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8245293" y="1030974"/>
            <a:ext cx="3162369" cy="2439672"/>
            <a:chOff x="8245293" y="1030974"/>
            <a:chExt cx="3162369" cy="2439672"/>
          </a:xfrm>
        </p:grpSpPr>
        <p:sp>
          <p:nvSpPr>
            <p:cNvPr id="5" name="Овальная выноска 4"/>
            <p:cNvSpPr/>
            <p:nvPr/>
          </p:nvSpPr>
          <p:spPr>
            <a:xfrm>
              <a:off x="8245293" y="1030974"/>
              <a:ext cx="3162369" cy="2439672"/>
            </a:xfrm>
            <a:prstGeom prst="wedgeEllipseCallout">
              <a:avLst>
                <a:gd name="adj1" fmla="val 31399"/>
                <a:gd name="adj2" fmla="val 736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294031" y="1370072"/>
              <a:ext cx="3061063" cy="1761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Питайлику, не хвилюйся, адже вітаміни та мінерали добре зберігаються у овочах і фруктах, котрі люди заготовляють на зиму.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47789" y="1433719"/>
            <a:ext cx="2911537" cy="2073386"/>
            <a:chOff x="247789" y="1433719"/>
            <a:chExt cx="2911537" cy="2073386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247789" y="1433719"/>
              <a:ext cx="2911537" cy="2073386"/>
            </a:xfrm>
            <a:prstGeom prst="wedgeEllipseCallout">
              <a:avLst>
                <a:gd name="adj1" fmla="val -1440"/>
                <a:gd name="adj2" fmla="val 8515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5857" y="1686607"/>
              <a:ext cx="278916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>
                  <a:latin typeface="Comic Sans MS" panose="030F0702030302020204" pitchFamily="66" charset="0"/>
                </a:rPr>
                <a:t>Добре, коли є свіжі овочі і фрукти, проте що ж робити восени і взимку, де брати запас вітамінів та мінералів? 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028" name="Picture 4" descr="Наши новости :: С началом холодов на смену свежим овощам приходит  консервация - ФермерФес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98" y="4446681"/>
            <a:ext cx="2673371" cy="200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аренье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44" y="4446681"/>
            <a:ext cx="1529296" cy="180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929">
            <a:off x="4007799" y="5134604"/>
            <a:ext cx="2229744" cy="16829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35085" r="54834" b="12104"/>
          <a:stretch/>
        </p:blipFill>
        <p:spPr>
          <a:xfrm rot="183932">
            <a:off x="171523" y="3157845"/>
            <a:ext cx="2868705" cy="3621742"/>
          </a:xfrm>
          <a:prstGeom prst="rect">
            <a:avLst/>
          </a:prstGeom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13570" r="45950" b="14048"/>
          <a:stretch/>
        </p:blipFill>
        <p:spPr>
          <a:xfrm rot="12242401">
            <a:off x="5777288" y="5096066"/>
            <a:ext cx="1650224" cy="17194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5489" y="2698850"/>
            <a:ext cx="3485653" cy="4498248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4306886" y="2171375"/>
            <a:ext cx="2962337" cy="1455963"/>
            <a:chOff x="6269931" y="1061552"/>
            <a:chExt cx="2962337" cy="1455963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6269931" y="1061552"/>
              <a:ext cx="2962337" cy="1455963"/>
              <a:chOff x="2305299" y="4054228"/>
              <a:chExt cx="3281074" cy="1612619"/>
            </a:xfrm>
          </p:grpSpPr>
          <p:pic>
            <p:nvPicPr>
              <p:cNvPr id="25" name="object 2"/>
              <p:cNvPicPr/>
              <p:nvPr/>
            </p:nvPicPr>
            <p:blipFill rotWithShape="1">
              <a:blip r:embed="rId9" cstate="print"/>
              <a:srcRect l="48999" t="4789" r="6172" b="85244"/>
              <a:stretch/>
            </p:blipFill>
            <p:spPr>
              <a:xfrm>
                <a:off x="2305299" y="4054228"/>
                <a:ext cx="3281074" cy="79399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26" name="Скругленный прямоугольник 25"/>
              <p:cNvSpPr/>
              <p:nvPr/>
            </p:nvSpPr>
            <p:spPr>
              <a:xfrm>
                <a:off x="2305300" y="4081056"/>
                <a:ext cx="3246731" cy="1585791"/>
              </a:xfrm>
              <a:prstGeom prst="roundRect">
                <a:avLst>
                  <a:gd name="adj" fmla="val 1881"/>
                </a:avLst>
              </a:prstGeom>
              <a:noFill/>
              <a:ln w="57150">
                <a:solidFill>
                  <a:srgbClr val="68CD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322655" y="1571079"/>
              <a:ext cx="282588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uk-UA" dirty="0"/>
                <a:t>Який з вказаних продуктів ти любиш? Якими вітамінами він багатий? </a:t>
              </a:r>
              <a:endParaRPr lang="ru-RU" dirty="0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4624" y="14629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1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609"/>
            <a:ext cx="12192000" cy="6860609"/>
          </a:xfrm>
          <a:prstGeom prst="rect">
            <a:avLst/>
          </a:prstGeom>
          <a:solidFill>
            <a:srgbClr val="F5F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32832" r="4591"/>
          <a:stretch/>
        </p:blipFill>
        <p:spPr>
          <a:xfrm rot="20385454">
            <a:off x="652077" y="3868369"/>
            <a:ext cx="3342158" cy="2439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1980" r="51508" b="32078"/>
          <a:stretch/>
        </p:blipFill>
        <p:spPr>
          <a:xfrm>
            <a:off x="4031196" y="12915"/>
            <a:ext cx="2961521" cy="2899954"/>
          </a:xfrm>
          <a:prstGeom prst="rect">
            <a:avLst/>
          </a:prstGeom>
        </p:spPr>
      </p:pic>
      <p:pic>
        <p:nvPicPr>
          <p:cNvPr id="13" name="Picture 8" descr="Back To School - Магнит Для Доски Png Clipart - Full Size Clipart  (#1144776) - PinClip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1" r="52277"/>
          <a:stretch/>
        </p:blipFill>
        <p:spPr bwMode="auto">
          <a:xfrm>
            <a:off x="1584040" y="3539156"/>
            <a:ext cx="599513" cy="528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369132" y="338948"/>
            <a:ext cx="2738264" cy="1970822"/>
            <a:chOff x="8245293" y="1030974"/>
            <a:chExt cx="3162369" cy="2439672"/>
          </a:xfrm>
        </p:grpSpPr>
        <p:sp>
          <p:nvSpPr>
            <p:cNvPr id="15" name="Овальная выноска 14"/>
            <p:cNvSpPr/>
            <p:nvPr/>
          </p:nvSpPr>
          <p:spPr>
            <a:xfrm>
              <a:off x="8245293" y="1030974"/>
              <a:ext cx="3162369" cy="2439672"/>
            </a:xfrm>
            <a:prstGeom prst="wedgeEllipseCallout">
              <a:avLst>
                <a:gd name="adj1" fmla="val -39336"/>
                <a:gd name="adj2" fmla="val 5185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422031" y="1338915"/>
              <a:ext cx="2897629" cy="194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Питайлик приготував для нас цікаві кулінарні поради щодо зберігання овочів та фруктів. Дуже добре, Питайлику.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20860" y="380171"/>
            <a:ext cx="4588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1543E"/>
                </a:solidFill>
              </a:rPr>
              <a:t>Фрукти та овочі можна зберігати так:</a:t>
            </a:r>
          </a:p>
          <a:p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Заморожувати (такі овочі та фрукти зберігають свої поживні речовини).</a:t>
            </a:r>
          </a:p>
          <a:p>
            <a:pPr marL="342900" indent="-342900">
              <a:buAutoNum type="arabicPeriod"/>
            </a:pPr>
            <a:r>
              <a:rPr lang="uk-UA" dirty="0"/>
              <a:t>Засушувати (наприклад, фрукти для узварів).</a:t>
            </a:r>
          </a:p>
          <a:p>
            <a:pPr marL="342900" indent="-342900">
              <a:buAutoNum type="arabicPeriod"/>
            </a:pPr>
            <a:r>
              <a:rPr lang="uk-UA" dirty="0"/>
              <a:t>Консервувати (варити варення з фруктів або маринувати </a:t>
            </a:r>
            <a:r>
              <a:rPr lang="uk-UA" dirty="0" smtClean="0"/>
              <a:t>овочі).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049982" y="3251805"/>
            <a:ext cx="4423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Як назвати інакше…</a:t>
            </a:r>
          </a:p>
          <a:p>
            <a:r>
              <a:rPr lang="uk-UA" dirty="0"/>
              <a:t>Сушені сливи – </a:t>
            </a:r>
            <a:r>
              <a:rPr lang="uk-UA" dirty="0">
                <a:sym typeface="Wingdings 3" panose="05040102010807070707" pitchFamily="18" charset="2"/>
              </a:rPr>
              <a:t>⃝⃝⃝⃝⃝⃝⃝⃝⃝</a:t>
            </a:r>
            <a:endParaRPr lang="uk-UA" dirty="0"/>
          </a:p>
          <a:p>
            <a:r>
              <a:rPr lang="uk-UA" dirty="0"/>
              <a:t>Сушений виноград – </a:t>
            </a:r>
            <a:r>
              <a:rPr lang="uk-UA" dirty="0">
                <a:sym typeface="Wingdings 3" panose="05040102010807070707" pitchFamily="18" charset="2"/>
              </a:rPr>
              <a:t>⃝⃝⃝⃝⃝⃝⃝⃝</a:t>
            </a:r>
            <a:endParaRPr lang="uk-UA" dirty="0"/>
          </a:p>
          <a:p>
            <a:r>
              <a:rPr lang="uk-UA" dirty="0"/>
              <a:t>Сушені абрикоси – </a:t>
            </a:r>
            <a:r>
              <a:rPr lang="uk-UA" dirty="0">
                <a:sym typeface="Wingdings 3" panose="05040102010807070707" pitchFamily="18" charset="2"/>
              </a:rPr>
              <a:t>⃝⃝⃝⃝⃝⃝</a:t>
            </a:r>
            <a:endParaRPr lang="uk-UA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239">
            <a:off x="-1429739" y="604179"/>
            <a:ext cx="3559644" cy="4449554"/>
          </a:xfrm>
          <a:prstGeom prst="rect">
            <a:avLst/>
          </a:prstGeom>
          <a:effectLst/>
        </p:spPr>
      </p:pic>
      <p:grpSp>
        <p:nvGrpSpPr>
          <p:cNvPr id="20" name="Группа 19"/>
          <p:cNvGrpSpPr/>
          <p:nvPr/>
        </p:nvGrpSpPr>
        <p:grpSpPr>
          <a:xfrm>
            <a:off x="4408965" y="2912869"/>
            <a:ext cx="1994531" cy="1401644"/>
            <a:chOff x="8775493" y="1466870"/>
            <a:chExt cx="3000331" cy="2205145"/>
          </a:xfrm>
        </p:grpSpPr>
        <p:sp>
          <p:nvSpPr>
            <p:cNvPr id="21" name="Овальная выноска 20"/>
            <p:cNvSpPr/>
            <p:nvPr/>
          </p:nvSpPr>
          <p:spPr>
            <a:xfrm>
              <a:off x="8811140" y="1466870"/>
              <a:ext cx="2964684" cy="2205145"/>
            </a:xfrm>
            <a:prstGeom prst="wedgeEllipseCallout">
              <a:avLst>
                <a:gd name="adj1" fmla="val 5696"/>
                <a:gd name="adj2" fmla="val 8319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775493" y="1634327"/>
              <a:ext cx="2897629" cy="1028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А ще я підготував цікаву загадку про сухофрукти…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915">
            <a:off x="4017234" y="3607299"/>
            <a:ext cx="2899877" cy="3624847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7049982" y="4961629"/>
            <a:ext cx="4666889" cy="1388722"/>
            <a:chOff x="4084325" y="4728755"/>
            <a:chExt cx="6897188" cy="1331835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4084325" y="4728755"/>
              <a:ext cx="6897188" cy="10798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127868" y="4796977"/>
              <a:ext cx="6853645" cy="1263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>
                  <a:solidFill>
                    <a:srgbClr val="FF3399"/>
                  </a:solidFill>
                </a:rPr>
                <a:t>Завдання: </a:t>
              </a:r>
              <a:r>
                <a:rPr lang="uk-UA" dirty="0"/>
                <a:t>Прочитай поради від Питайлика. Що нового ти дізнався? Розгадай загадку «Як назвати ці фрукти інакше?» </a:t>
              </a:r>
              <a:endParaRPr lang="ru-RU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636960" y="3491043"/>
            <a:ext cx="2507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CC00CC"/>
                </a:solidFill>
                <a:latin typeface="Comic Sans MS" panose="030F0702030302020204" pitchFamily="66" charset="0"/>
              </a:rPr>
              <a:t>ч о р н о с л и в</a:t>
            </a:r>
            <a:endParaRPr lang="ru-RU" sz="2000" dirty="0">
              <a:solidFill>
                <a:srgbClr val="CC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97429" y="3762234"/>
            <a:ext cx="2507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р о д з и н к и</a:t>
            </a:r>
            <a:endParaRPr lang="ru-RU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66056" y="4045628"/>
            <a:ext cx="2507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FF9900"/>
                </a:solidFill>
                <a:latin typeface="Comic Sans MS" panose="030F0702030302020204" pitchFamily="66" charset="0"/>
              </a:rPr>
              <a:t>к  у р а г а</a:t>
            </a:r>
            <a:endParaRPr lang="ru-RU" sz="2000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69132" y="321456"/>
            <a:ext cx="2738264" cy="1970822"/>
            <a:chOff x="8245293" y="1030974"/>
            <a:chExt cx="3162369" cy="2439672"/>
          </a:xfrm>
        </p:grpSpPr>
        <p:sp>
          <p:nvSpPr>
            <p:cNvPr id="8" name="Овальная выноска 7"/>
            <p:cNvSpPr/>
            <p:nvPr/>
          </p:nvSpPr>
          <p:spPr>
            <a:xfrm>
              <a:off x="8245293" y="1030974"/>
              <a:ext cx="3162369" cy="2439672"/>
            </a:xfrm>
            <a:prstGeom prst="wedgeEllipseCallout">
              <a:avLst>
                <a:gd name="adj1" fmla="val -40319"/>
                <a:gd name="adj2" fmla="val 5412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77663" y="1232518"/>
              <a:ext cx="2897629" cy="1638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600" dirty="0">
                  <a:latin typeface="Comic Sans MS" panose="030F0702030302020204" pitchFamily="66" charset="0"/>
                </a:rPr>
                <a:t>А щоб зберегти вітаміни з овочів та фруктів, слід дотримуватись певних порад. Давайте разом з ними ознайомимося.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748" r="2157" b="6376"/>
          <a:stretch/>
        </p:blipFill>
        <p:spPr>
          <a:xfrm>
            <a:off x="114624" y="146293"/>
            <a:ext cx="953508" cy="700520"/>
          </a:xfrm>
          <a:prstGeom prst="roundRect">
            <a:avLst>
              <a:gd name="adj" fmla="val 15988"/>
            </a:avLst>
          </a:prstGeom>
          <a:solidFill>
            <a:srgbClr val="FFFFFF">
              <a:shade val="85000"/>
            </a:srgbClr>
          </a:solidFill>
          <a:ln w="28575"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8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793</Words>
  <Application>Microsoft Office PowerPoint</Application>
  <PresentationFormat>Широкоэкранный</PresentationFormat>
  <Paragraphs>81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116</cp:revision>
  <dcterms:created xsi:type="dcterms:W3CDTF">2022-05-22T18:06:43Z</dcterms:created>
  <dcterms:modified xsi:type="dcterms:W3CDTF">2022-06-17T13:19:05Z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2022-06-15T13:43:22Z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75e6b35d-dbe6-4b13-89fc-ddafa84259d3</vt:lpwstr>
  </property>
  <property fmtid="{D5CDD505-2E9C-101B-9397-08002B2CF9AE}" pid="8" name="MSIP_Label_1ada0a2f-b917-4d51-b0d0-d418a10c8b23_ContentBits">
    <vt:lpwstr>0</vt:lpwstr>
  </property>
</Properties>
</file>