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2" r:id="rId4"/>
    <p:sldId id="259" r:id="rId5"/>
    <p:sldId id="260" r:id="rId6"/>
    <p:sldId id="273" r:id="rId7"/>
    <p:sldId id="274" r:id="rId8"/>
    <p:sldId id="275" r:id="rId9"/>
    <p:sldId id="264" r:id="rId10"/>
    <p:sldId id="265" r:id="rId11"/>
    <p:sldId id="276" r:id="rId12"/>
    <p:sldId id="267" r:id="rId13"/>
    <p:sldId id="27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jdUNRlFliDkk28y+w/Nog==" hashData="OJJsDuYhGXJcAvirzO0oijc3LyKTp2HfX0rrzyooB/rJOAvDNe0MR2H6jH6PXVM3bNRs/XIufTTOPXeraPC4JA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25" clrIdx="0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DF7"/>
    <a:srgbClr val="C58AD0"/>
    <a:srgbClr val="B97CC2"/>
    <a:srgbClr val="A461AA"/>
    <a:srgbClr val="DB6CA9"/>
    <a:srgbClr val="1E6953"/>
    <a:srgbClr val="006600"/>
    <a:srgbClr val="3DB1DF"/>
    <a:srgbClr val="64CEF7"/>
    <a:srgbClr val="F3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20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24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33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40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56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5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60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1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16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47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6FEC0-C81F-4B81-AE5B-920628FF27C7}" type="datetimeFigureOut">
              <a:rPr lang="ru-RU" smtClean="0"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80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2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12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-1888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" y="691306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1: </a:t>
            </a:r>
            <a:r>
              <a:rPr lang="ru-RU" sz="3200" b="1" i="1" cap="none" spc="0" dirty="0" err="1" smtClean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Знайомст</a:t>
            </a:r>
            <a:r>
              <a:rPr lang="ru-RU" sz="3200" b="1" i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 </a:t>
            </a:r>
            <a:r>
              <a:rPr lang="ru-RU" sz="3200" b="1" i="1" cap="none" spc="0" smtClean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во 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з країною Здорового Харчування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978" y="1629559"/>
            <a:ext cx="457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800" b="1" i="1" cap="none" spc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defRPr>
            </a:lvl1pPr>
          </a:lstStyle>
          <a:p>
            <a:pPr algn="l"/>
            <a:r>
              <a:rPr lang="ru-RU" sz="2400" b="0" dirty="0">
                <a:solidFill>
                  <a:srgbClr val="FF0000"/>
                </a:solidFill>
              </a:rPr>
              <a:t>Що таке </a:t>
            </a:r>
            <a:r>
              <a:rPr lang="uk-UA" sz="2400" b="0" dirty="0">
                <a:solidFill>
                  <a:srgbClr val="FF0000"/>
                </a:solidFill>
              </a:rPr>
              <a:t>Абетка</a:t>
            </a:r>
            <a:r>
              <a:rPr lang="ru-RU" sz="2400" b="0" dirty="0">
                <a:solidFill>
                  <a:srgbClr val="FF0000"/>
                </a:solidFill>
              </a:rPr>
              <a:t> Харчування?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76959" y="2444702"/>
            <a:ext cx="3683323" cy="3524598"/>
            <a:chOff x="3969855" y="2680025"/>
            <a:chExt cx="3683323" cy="3524598"/>
          </a:xfrm>
        </p:grpSpPr>
        <p:sp>
          <p:nvSpPr>
            <p:cNvPr id="21" name="Загнутый угол 20"/>
            <p:cNvSpPr/>
            <p:nvPr/>
          </p:nvSpPr>
          <p:spPr>
            <a:xfrm>
              <a:off x="3969855" y="2680025"/>
              <a:ext cx="3683323" cy="3524598"/>
            </a:xfrm>
            <a:prstGeom prst="foldedCorner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437" y="3306704"/>
              <a:ext cx="322615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Це як алфавіт, лише замість букв, тут цікавинки, які потрібно знати кожному школяру, щоб добре харчуватися та бути здоровим. Це частина соціальної глобальної ініціативи "Нестле Здорові діти", що навчає школярів у 84 країнах!</a:t>
              </a:r>
            </a:p>
          </p:txBody>
        </p:sp>
      </p:grpSp>
      <p:pic>
        <p:nvPicPr>
          <p:cNvPr id="1032" name="Picture 8" descr="Back To School - Магнит Для Доски Png Clipart - Full Size Clipart  (#1144776) - PinClip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1" r="52277"/>
          <a:stretch/>
        </p:blipFill>
        <p:spPr bwMode="auto">
          <a:xfrm>
            <a:off x="1975966" y="2259414"/>
            <a:ext cx="885308" cy="781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3275581" y="1464894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71" y="4073303"/>
            <a:ext cx="2069768" cy="20697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0205" y="4033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689024" y="2504029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class3les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51382" y="11000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4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024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6906" y="0"/>
            <a:ext cx="12172068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253810" y="3561744"/>
            <a:ext cx="2568261" cy="1947234"/>
            <a:chOff x="3253810" y="3561744"/>
            <a:chExt cx="2568261" cy="1947234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3253810" y="3561744"/>
              <a:ext cx="2568261" cy="1947234"/>
            </a:xfrm>
            <a:prstGeom prst="wedgeEllipseCallout">
              <a:avLst>
                <a:gd name="adj1" fmla="val -91668"/>
                <a:gd name="adj2" fmla="val 156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06570" y="3796697"/>
              <a:ext cx="24860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Смачнюлю, невже навіть оцінки у школі залежать від правильного харчування?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rot="251823">
            <a:off x="-255957" y="2613954"/>
            <a:ext cx="3289305" cy="4530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201" flipH="1">
            <a:off x="8375403" y="1708896"/>
            <a:ext cx="4199466" cy="552320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28925" y="4057650"/>
            <a:ext cx="3388342" cy="2349821"/>
            <a:chOff x="5968572" y="4470500"/>
            <a:chExt cx="3048000" cy="1936971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5968572" y="4470500"/>
              <a:ext cx="2938841" cy="1936971"/>
            </a:xfrm>
            <a:prstGeom prst="wedgeEllipseCallout">
              <a:avLst>
                <a:gd name="adj1" fmla="val 64302"/>
                <a:gd name="adj2" fmla="val -3883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68572" y="4730479"/>
              <a:ext cx="3048000" cy="1496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Авжеж, Питайлику.</a:t>
              </a:r>
            </a:p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Пригадай: ми їмо, щоб мати багато сил, енергії, здоров'я.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Саме тому дуже важливо харчуватися правильно та дотримуватися корисного раціону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30919" y="291754"/>
            <a:ext cx="3618428" cy="1784696"/>
            <a:chOff x="4630919" y="291754"/>
            <a:chExt cx="3618428" cy="1784696"/>
          </a:xfrm>
        </p:grpSpPr>
        <p:grpSp>
          <p:nvGrpSpPr>
            <p:cNvPr id="15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4"/>
              <a:ext cx="3618427" cy="1784696"/>
              <a:chOff x="5768413" y="2089546"/>
              <a:chExt cx="3276600" cy="1629014"/>
            </a:xfrm>
          </p:grpSpPr>
          <p:pic>
            <p:nvPicPr>
              <p:cNvPr id="16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48999" t="4789" r="6172" b="88868"/>
              <a:stretch/>
            </p:blipFill>
            <p:spPr>
              <a:xfrm>
                <a:off x="5768413" y="2103761"/>
                <a:ext cx="3276600" cy="504581"/>
              </a:xfrm>
              <a:prstGeom prst="rect">
                <a:avLst/>
              </a:prstGeom>
            </p:spPr>
          </p:pic>
          <p:sp>
            <p:nvSpPr>
              <p:cNvPr id="17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6"/>
                <a:ext cx="3276600" cy="1629014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0" name="Скругленный прямоугольник 19"/>
            <p:cNvSpPr/>
            <p:nvPr/>
          </p:nvSpPr>
          <p:spPr>
            <a:xfrm>
              <a:off x="4630919" y="860130"/>
              <a:ext cx="3618427" cy="1216319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96218" y="1009053"/>
              <a:ext cx="333600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Яка твоя улюблена страва?</a:t>
              </a:r>
            </a:p>
            <a:p>
              <a:r>
                <a:rPr lang="ru-RU" sz="1600" dirty="0"/>
                <a:t>З яких продуктів цю страву готують?</a:t>
              </a:r>
            </a:p>
            <a:p>
              <a:r>
                <a:rPr lang="uk-UA" sz="1600" dirty="0"/>
                <a:t>Чим ти снідаєш у школі?</a:t>
              </a:r>
              <a:endParaRPr lang="ru-RU" sz="1600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2673" y="10663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0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819" t="24263" r="12157" b="4682"/>
          <a:stretch/>
        </p:blipFill>
        <p:spPr>
          <a:xfrm>
            <a:off x="614621" y="583500"/>
            <a:ext cx="1543050" cy="156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484" t="18118" r="10065" b="6883"/>
          <a:stretch/>
        </p:blipFill>
        <p:spPr>
          <a:xfrm>
            <a:off x="2937940" y="602549"/>
            <a:ext cx="1581150" cy="1543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781" t="15039" r="8432" b="-1"/>
          <a:stretch/>
        </p:blipFill>
        <p:spPr>
          <a:xfrm>
            <a:off x="5299359" y="581710"/>
            <a:ext cx="1581387" cy="1560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4091" t="17887" r="9450" b="1796"/>
          <a:stretch/>
        </p:blipFill>
        <p:spPr>
          <a:xfrm>
            <a:off x="7571058" y="566735"/>
            <a:ext cx="1619250" cy="1590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1037" t="15627" r="8963" b="5147"/>
          <a:stretch/>
        </p:blipFill>
        <p:spPr>
          <a:xfrm>
            <a:off x="9926515" y="548925"/>
            <a:ext cx="1562101" cy="156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Круговая 28"/>
          <p:cNvSpPr/>
          <p:nvPr/>
        </p:nvSpPr>
        <p:spPr>
          <a:xfrm>
            <a:off x="614621" y="602550"/>
            <a:ext cx="1569245" cy="1454850"/>
          </a:xfrm>
          <a:prstGeom prst="pie">
            <a:avLst>
              <a:gd name="adj1" fmla="val 6886603"/>
              <a:gd name="adj2" fmla="val 11576546"/>
            </a:avLst>
          </a:prstGeom>
          <a:solidFill>
            <a:srgbClr val="92D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Круговая 29"/>
          <p:cNvSpPr/>
          <p:nvPr/>
        </p:nvSpPr>
        <p:spPr>
          <a:xfrm rot="4343774">
            <a:off x="3009377" y="631124"/>
            <a:ext cx="1438276" cy="1485899"/>
          </a:xfrm>
          <a:prstGeom prst="pie">
            <a:avLst>
              <a:gd name="adj1" fmla="val 7336539"/>
              <a:gd name="adj2" fmla="val 10973915"/>
            </a:avLst>
          </a:prstGeom>
          <a:solidFill>
            <a:srgbClr val="92D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Круговая 30"/>
          <p:cNvSpPr/>
          <p:nvPr/>
        </p:nvSpPr>
        <p:spPr>
          <a:xfrm rot="9904544">
            <a:off x="5368088" y="612842"/>
            <a:ext cx="1489046" cy="1470607"/>
          </a:xfrm>
          <a:prstGeom prst="pie">
            <a:avLst>
              <a:gd name="adj1" fmla="val 7336539"/>
              <a:gd name="adj2" fmla="val 10973915"/>
            </a:avLst>
          </a:prstGeom>
          <a:solidFill>
            <a:srgbClr val="92D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Круговая 31"/>
          <p:cNvSpPr/>
          <p:nvPr/>
        </p:nvSpPr>
        <p:spPr>
          <a:xfrm rot="15126239">
            <a:off x="7661545" y="633614"/>
            <a:ext cx="1438276" cy="1485899"/>
          </a:xfrm>
          <a:prstGeom prst="pie">
            <a:avLst>
              <a:gd name="adj1" fmla="val 7336539"/>
              <a:gd name="adj2" fmla="val 10973915"/>
            </a:avLst>
          </a:prstGeom>
          <a:solidFill>
            <a:srgbClr val="92D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Круговая 32"/>
          <p:cNvSpPr/>
          <p:nvPr/>
        </p:nvSpPr>
        <p:spPr>
          <a:xfrm rot="21337189">
            <a:off x="9995698" y="572371"/>
            <a:ext cx="1438276" cy="1485899"/>
          </a:xfrm>
          <a:prstGeom prst="pie">
            <a:avLst>
              <a:gd name="adj1" fmla="val 5521371"/>
              <a:gd name="adj2" fmla="val 9965249"/>
            </a:avLst>
          </a:prstGeom>
          <a:solidFill>
            <a:srgbClr val="92D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 rot="17970830">
            <a:off x="616285" y="566455"/>
            <a:ext cx="1555859" cy="1615237"/>
            <a:chOff x="5499974" y="5090608"/>
            <a:chExt cx="1663005" cy="1458113"/>
          </a:xfrm>
        </p:grpSpPr>
        <p:cxnSp>
          <p:nvCxnSpPr>
            <p:cNvPr id="36" name="Прямая со стрелкой 35"/>
            <p:cNvCxnSpPr/>
            <p:nvPr/>
          </p:nvCxnSpPr>
          <p:spPr>
            <a:xfrm flipH="1">
              <a:off x="5520510" y="5818559"/>
              <a:ext cx="8315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Овал 36"/>
            <p:cNvSpPr/>
            <p:nvPr/>
          </p:nvSpPr>
          <p:spPr>
            <a:xfrm>
              <a:off x="5499974" y="5090608"/>
              <a:ext cx="1663005" cy="14581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 rot="1032641">
            <a:off x="2938157" y="594945"/>
            <a:ext cx="1555859" cy="1615237"/>
            <a:chOff x="5499974" y="5090608"/>
            <a:chExt cx="1663005" cy="1458113"/>
          </a:xfrm>
        </p:grpSpPr>
        <p:cxnSp>
          <p:nvCxnSpPr>
            <p:cNvPr id="44" name="Прямая со стрелкой 43"/>
            <p:cNvCxnSpPr/>
            <p:nvPr/>
          </p:nvCxnSpPr>
          <p:spPr>
            <a:xfrm flipH="1">
              <a:off x="5520510" y="5818559"/>
              <a:ext cx="8315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Овал 44"/>
            <p:cNvSpPr/>
            <p:nvPr/>
          </p:nvSpPr>
          <p:spPr>
            <a:xfrm>
              <a:off x="5499974" y="5090608"/>
              <a:ext cx="1663005" cy="14581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 rot="6372541">
            <a:off x="5334681" y="540525"/>
            <a:ext cx="1555859" cy="1615237"/>
            <a:chOff x="5499974" y="5090608"/>
            <a:chExt cx="1663005" cy="1458113"/>
          </a:xfrm>
        </p:grpSpPr>
        <p:cxnSp>
          <p:nvCxnSpPr>
            <p:cNvPr id="47" name="Прямая со стрелкой 46"/>
            <p:cNvCxnSpPr/>
            <p:nvPr/>
          </p:nvCxnSpPr>
          <p:spPr>
            <a:xfrm flipH="1">
              <a:off x="5520510" y="5818559"/>
              <a:ext cx="8315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Овал 47"/>
            <p:cNvSpPr/>
            <p:nvPr/>
          </p:nvSpPr>
          <p:spPr>
            <a:xfrm>
              <a:off x="5499974" y="5090608"/>
              <a:ext cx="1663005" cy="14581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 rot="11715104">
            <a:off x="7602754" y="565757"/>
            <a:ext cx="1555859" cy="1615237"/>
            <a:chOff x="5499974" y="5090608"/>
            <a:chExt cx="1663005" cy="1458113"/>
          </a:xfrm>
        </p:grpSpPr>
        <p:cxnSp>
          <p:nvCxnSpPr>
            <p:cNvPr id="51" name="Прямая со стрелкой 50"/>
            <p:cNvCxnSpPr/>
            <p:nvPr/>
          </p:nvCxnSpPr>
          <p:spPr>
            <a:xfrm flipH="1">
              <a:off x="5520510" y="5818559"/>
              <a:ext cx="8315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5499974" y="5090608"/>
              <a:ext cx="1663005" cy="14581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 rot="15909325">
            <a:off x="9929636" y="522355"/>
            <a:ext cx="1555859" cy="1615237"/>
            <a:chOff x="5499974" y="5090608"/>
            <a:chExt cx="1663005" cy="1458113"/>
          </a:xfrm>
        </p:grpSpPr>
        <p:cxnSp>
          <p:nvCxnSpPr>
            <p:cNvPr id="54" name="Прямая со стрелкой 53"/>
            <p:cNvCxnSpPr/>
            <p:nvPr/>
          </p:nvCxnSpPr>
          <p:spPr>
            <a:xfrm flipH="1">
              <a:off x="5520510" y="5818559"/>
              <a:ext cx="8315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5499974" y="5090608"/>
              <a:ext cx="1663005" cy="14581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6" name="Прямоугольник 55"/>
          <p:cNvSpPr/>
          <p:nvPr/>
        </p:nvSpPr>
        <p:spPr>
          <a:xfrm rot="18815952">
            <a:off x="497939" y="424018"/>
            <a:ext cx="1848103" cy="1957090"/>
          </a:xfrm>
          <a:custGeom>
            <a:avLst/>
            <a:gdLst>
              <a:gd name="connsiteX0" fmla="*/ 0 w 5601213"/>
              <a:gd name="connsiteY0" fmla="*/ 0 h 923330"/>
              <a:gd name="connsiteX1" fmla="*/ 5601213 w 5601213"/>
              <a:gd name="connsiteY1" fmla="*/ 0 h 923330"/>
              <a:gd name="connsiteX2" fmla="*/ 5601213 w 5601213"/>
              <a:gd name="connsiteY2" fmla="*/ 923330 h 923330"/>
              <a:gd name="connsiteX3" fmla="*/ 0 w 5601213"/>
              <a:gd name="connsiteY3" fmla="*/ 923330 h 923330"/>
              <a:gd name="connsiteX4" fmla="*/ 0 w 5601213"/>
              <a:gd name="connsiteY4" fmla="*/ 0 h 923330"/>
              <a:gd name="connsiteX0" fmla="*/ 0 w 5696463"/>
              <a:gd name="connsiteY0" fmla="*/ 704850 h 923330"/>
              <a:gd name="connsiteX1" fmla="*/ 5696463 w 5696463"/>
              <a:gd name="connsiteY1" fmla="*/ 0 h 923330"/>
              <a:gd name="connsiteX2" fmla="*/ 5696463 w 5696463"/>
              <a:gd name="connsiteY2" fmla="*/ 923330 h 923330"/>
              <a:gd name="connsiteX3" fmla="*/ 95250 w 5696463"/>
              <a:gd name="connsiteY3" fmla="*/ 923330 h 923330"/>
              <a:gd name="connsiteX4" fmla="*/ 0 w 5696463"/>
              <a:gd name="connsiteY4" fmla="*/ 704850 h 923330"/>
              <a:gd name="connsiteX0" fmla="*/ 0 w 5696463"/>
              <a:gd name="connsiteY0" fmla="*/ 917913 h 1136393"/>
              <a:gd name="connsiteX1" fmla="*/ 5696463 w 5696463"/>
              <a:gd name="connsiteY1" fmla="*/ 213063 h 1136393"/>
              <a:gd name="connsiteX2" fmla="*/ 5696463 w 5696463"/>
              <a:gd name="connsiteY2" fmla="*/ 1136393 h 1136393"/>
              <a:gd name="connsiteX3" fmla="*/ 95250 w 5696463"/>
              <a:gd name="connsiteY3" fmla="*/ 1136393 h 1136393"/>
              <a:gd name="connsiteX4" fmla="*/ 0 w 5696463"/>
              <a:gd name="connsiteY4" fmla="*/ 917913 h 1136393"/>
              <a:gd name="connsiteX0" fmla="*/ 0 w 6944238"/>
              <a:gd name="connsiteY0" fmla="*/ 1552575 h 1771055"/>
              <a:gd name="connsiteX1" fmla="*/ 6944238 w 6944238"/>
              <a:gd name="connsiteY1" fmla="*/ 0 h 1771055"/>
              <a:gd name="connsiteX2" fmla="*/ 5696463 w 6944238"/>
              <a:gd name="connsiteY2" fmla="*/ 1771055 h 1771055"/>
              <a:gd name="connsiteX3" fmla="*/ 95250 w 6944238"/>
              <a:gd name="connsiteY3" fmla="*/ 1771055 h 1771055"/>
              <a:gd name="connsiteX4" fmla="*/ 0 w 6944238"/>
              <a:gd name="connsiteY4" fmla="*/ 1552575 h 1771055"/>
              <a:gd name="connsiteX0" fmla="*/ 0 w 6944238"/>
              <a:gd name="connsiteY0" fmla="*/ 1552575 h 2961680"/>
              <a:gd name="connsiteX1" fmla="*/ 6944238 w 6944238"/>
              <a:gd name="connsiteY1" fmla="*/ 0 h 2961680"/>
              <a:gd name="connsiteX2" fmla="*/ 5305938 w 6944238"/>
              <a:gd name="connsiteY2" fmla="*/ 2961680 h 2961680"/>
              <a:gd name="connsiteX3" fmla="*/ 95250 w 6944238"/>
              <a:gd name="connsiteY3" fmla="*/ 1771055 h 2961680"/>
              <a:gd name="connsiteX4" fmla="*/ 0 w 6944238"/>
              <a:gd name="connsiteY4" fmla="*/ 1552575 h 2961680"/>
              <a:gd name="connsiteX0" fmla="*/ 104775 w 7049013"/>
              <a:gd name="connsiteY0" fmla="*/ 1552575 h 2961680"/>
              <a:gd name="connsiteX1" fmla="*/ 7049013 w 7049013"/>
              <a:gd name="connsiteY1" fmla="*/ 0 h 2961680"/>
              <a:gd name="connsiteX2" fmla="*/ 5410713 w 7049013"/>
              <a:gd name="connsiteY2" fmla="*/ 2961680 h 2961680"/>
              <a:gd name="connsiteX3" fmla="*/ 0 w 7049013"/>
              <a:gd name="connsiteY3" fmla="*/ 2866430 h 2961680"/>
              <a:gd name="connsiteX4" fmla="*/ 104775 w 7049013"/>
              <a:gd name="connsiteY4" fmla="*/ 1552575 h 2961680"/>
              <a:gd name="connsiteX0" fmla="*/ 104775 w 5410713"/>
              <a:gd name="connsiteY0" fmla="*/ 594357 h 2003462"/>
              <a:gd name="connsiteX1" fmla="*/ 5182113 w 5410713"/>
              <a:gd name="connsiteY1" fmla="*/ 1175382 h 2003462"/>
              <a:gd name="connsiteX2" fmla="*/ 5410713 w 5410713"/>
              <a:gd name="connsiteY2" fmla="*/ 2003462 h 2003462"/>
              <a:gd name="connsiteX3" fmla="*/ 0 w 5410713"/>
              <a:gd name="connsiteY3" fmla="*/ 1908212 h 2003462"/>
              <a:gd name="connsiteX4" fmla="*/ 104775 w 5410713"/>
              <a:gd name="connsiteY4" fmla="*/ 594357 h 20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713" h="2003462">
                <a:moveTo>
                  <a:pt x="104775" y="594357"/>
                </a:moveTo>
                <a:cubicBezTo>
                  <a:pt x="1660696" y="-1107443"/>
                  <a:pt x="3283292" y="1410332"/>
                  <a:pt x="5182113" y="1175382"/>
                </a:cubicBezTo>
                <a:lnTo>
                  <a:pt x="5410713" y="2003462"/>
                </a:lnTo>
                <a:lnTo>
                  <a:pt x="0" y="1908212"/>
                </a:lnTo>
                <a:lnTo>
                  <a:pt x="104775" y="594357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00" b="1" dirty="0">
                <a:ln w="0"/>
                <a:solidFill>
                  <a:schemeClr val="accent2">
                    <a:lumMod val="75000"/>
                  </a:schemeClr>
                </a:solidFill>
              </a:rPr>
              <a:t>ПЕРШИЙ СНІДАНОК</a:t>
            </a:r>
            <a:endParaRPr lang="ru-RU" sz="16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Прямоугольник 55"/>
          <p:cNvSpPr/>
          <p:nvPr/>
        </p:nvSpPr>
        <p:spPr>
          <a:xfrm rot="18815952">
            <a:off x="2803556" y="424896"/>
            <a:ext cx="1848103" cy="1957090"/>
          </a:xfrm>
          <a:custGeom>
            <a:avLst/>
            <a:gdLst>
              <a:gd name="connsiteX0" fmla="*/ 0 w 5601213"/>
              <a:gd name="connsiteY0" fmla="*/ 0 h 923330"/>
              <a:gd name="connsiteX1" fmla="*/ 5601213 w 5601213"/>
              <a:gd name="connsiteY1" fmla="*/ 0 h 923330"/>
              <a:gd name="connsiteX2" fmla="*/ 5601213 w 5601213"/>
              <a:gd name="connsiteY2" fmla="*/ 923330 h 923330"/>
              <a:gd name="connsiteX3" fmla="*/ 0 w 5601213"/>
              <a:gd name="connsiteY3" fmla="*/ 923330 h 923330"/>
              <a:gd name="connsiteX4" fmla="*/ 0 w 5601213"/>
              <a:gd name="connsiteY4" fmla="*/ 0 h 923330"/>
              <a:gd name="connsiteX0" fmla="*/ 0 w 5696463"/>
              <a:gd name="connsiteY0" fmla="*/ 704850 h 923330"/>
              <a:gd name="connsiteX1" fmla="*/ 5696463 w 5696463"/>
              <a:gd name="connsiteY1" fmla="*/ 0 h 923330"/>
              <a:gd name="connsiteX2" fmla="*/ 5696463 w 5696463"/>
              <a:gd name="connsiteY2" fmla="*/ 923330 h 923330"/>
              <a:gd name="connsiteX3" fmla="*/ 95250 w 5696463"/>
              <a:gd name="connsiteY3" fmla="*/ 923330 h 923330"/>
              <a:gd name="connsiteX4" fmla="*/ 0 w 5696463"/>
              <a:gd name="connsiteY4" fmla="*/ 704850 h 923330"/>
              <a:gd name="connsiteX0" fmla="*/ 0 w 5696463"/>
              <a:gd name="connsiteY0" fmla="*/ 917913 h 1136393"/>
              <a:gd name="connsiteX1" fmla="*/ 5696463 w 5696463"/>
              <a:gd name="connsiteY1" fmla="*/ 213063 h 1136393"/>
              <a:gd name="connsiteX2" fmla="*/ 5696463 w 5696463"/>
              <a:gd name="connsiteY2" fmla="*/ 1136393 h 1136393"/>
              <a:gd name="connsiteX3" fmla="*/ 95250 w 5696463"/>
              <a:gd name="connsiteY3" fmla="*/ 1136393 h 1136393"/>
              <a:gd name="connsiteX4" fmla="*/ 0 w 5696463"/>
              <a:gd name="connsiteY4" fmla="*/ 917913 h 1136393"/>
              <a:gd name="connsiteX0" fmla="*/ 0 w 6944238"/>
              <a:gd name="connsiteY0" fmla="*/ 1552575 h 1771055"/>
              <a:gd name="connsiteX1" fmla="*/ 6944238 w 6944238"/>
              <a:gd name="connsiteY1" fmla="*/ 0 h 1771055"/>
              <a:gd name="connsiteX2" fmla="*/ 5696463 w 6944238"/>
              <a:gd name="connsiteY2" fmla="*/ 1771055 h 1771055"/>
              <a:gd name="connsiteX3" fmla="*/ 95250 w 6944238"/>
              <a:gd name="connsiteY3" fmla="*/ 1771055 h 1771055"/>
              <a:gd name="connsiteX4" fmla="*/ 0 w 6944238"/>
              <a:gd name="connsiteY4" fmla="*/ 1552575 h 1771055"/>
              <a:gd name="connsiteX0" fmla="*/ 0 w 6944238"/>
              <a:gd name="connsiteY0" fmla="*/ 1552575 h 2961680"/>
              <a:gd name="connsiteX1" fmla="*/ 6944238 w 6944238"/>
              <a:gd name="connsiteY1" fmla="*/ 0 h 2961680"/>
              <a:gd name="connsiteX2" fmla="*/ 5305938 w 6944238"/>
              <a:gd name="connsiteY2" fmla="*/ 2961680 h 2961680"/>
              <a:gd name="connsiteX3" fmla="*/ 95250 w 6944238"/>
              <a:gd name="connsiteY3" fmla="*/ 1771055 h 2961680"/>
              <a:gd name="connsiteX4" fmla="*/ 0 w 6944238"/>
              <a:gd name="connsiteY4" fmla="*/ 1552575 h 2961680"/>
              <a:gd name="connsiteX0" fmla="*/ 104775 w 7049013"/>
              <a:gd name="connsiteY0" fmla="*/ 1552575 h 2961680"/>
              <a:gd name="connsiteX1" fmla="*/ 7049013 w 7049013"/>
              <a:gd name="connsiteY1" fmla="*/ 0 h 2961680"/>
              <a:gd name="connsiteX2" fmla="*/ 5410713 w 7049013"/>
              <a:gd name="connsiteY2" fmla="*/ 2961680 h 2961680"/>
              <a:gd name="connsiteX3" fmla="*/ 0 w 7049013"/>
              <a:gd name="connsiteY3" fmla="*/ 2866430 h 2961680"/>
              <a:gd name="connsiteX4" fmla="*/ 104775 w 7049013"/>
              <a:gd name="connsiteY4" fmla="*/ 1552575 h 2961680"/>
              <a:gd name="connsiteX0" fmla="*/ 104775 w 5410713"/>
              <a:gd name="connsiteY0" fmla="*/ 594357 h 2003462"/>
              <a:gd name="connsiteX1" fmla="*/ 5182113 w 5410713"/>
              <a:gd name="connsiteY1" fmla="*/ 1175382 h 2003462"/>
              <a:gd name="connsiteX2" fmla="*/ 5410713 w 5410713"/>
              <a:gd name="connsiteY2" fmla="*/ 2003462 h 2003462"/>
              <a:gd name="connsiteX3" fmla="*/ 0 w 5410713"/>
              <a:gd name="connsiteY3" fmla="*/ 1908212 h 2003462"/>
              <a:gd name="connsiteX4" fmla="*/ 104775 w 5410713"/>
              <a:gd name="connsiteY4" fmla="*/ 594357 h 20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713" h="2003462">
                <a:moveTo>
                  <a:pt x="104775" y="594357"/>
                </a:moveTo>
                <a:cubicBezTo>
                  <a:pt x="1660696" y="-1107443"/>
                  <a:pt x="3283292" y="1410332"/>
                  <a:pt x="5182113" y="1175382"/>
                </a:cubicBezTo>
                <a:lnTo>
                  <a:pt x="5410713" y="2003462"/>
                </a:lnTo>
                <a:lnTo>
                  <a:pt x="0" y="1908212"/>
                </a:lnTo>
                <a:lnTo>
                  <a:pt x="104775" y="594357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00" b="1" dirty="0">
                <a:ln w="0"/>
                <a:solidFill>
                  <a:schemeClr val="accent2">
                    <a:lumMod val="75000"/>
                  </a:schemeClr>
                </a:solidFill>
              </a:rPr>
              <a:t>ДРУГИЙ СНІДАНОК</a:t>
            </a:r>
            <a:endParaRPr lang="ru-RU" sz="16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Прямоугольник 55"/>
          <p:cNvSpPr/>
          <p:nvPr/>
        </p:nvSpPr>
        <p:spPr>
          <a:xfrm rot="18815952">
            <a:off x="5165373" y="397189"/>
            <a:ext cx="1848103" cy="1957090"/>
          </a:xfrm>
          <a:custGeom>
            <a:avLst/>
            <a:gdLst>
              <a:gd name="connsiteX0" fmla="*/ 0 w 5601213"/>
              <a:gd name="connsiteY0" fmla="*/ 0 h 923330"/>
              <a:gd name="connsiteX1" fmla="*/ 5601213 w 5601213"/>
              <a:gd name="connsiteY1" fmla="*/ 0 h 923330"/>
              <a:gd name="connsiteX2" fmla="*/ 5601213 w 5601213"/>
              <a:gd name="connsiteY2" fmla="*/ 923330 h 923330"/>
              <a:gd name="connsiteX3" fmla="*/ 0 w 5601213"/>
              <a:gd name="connsiteY3" fmla="*/ 923330 h 923330"/>
              <a:gd name="connsiteX4" fmla="*/ 0 w 5601213"/>
              <a:gd name="connsiteY4" fmla="*/ 0 h 923330"/>
              <a:gd name="connsiteX0" fmla="*/ 0 w 5696463"/>
              <a:gd name="connsiteY0" fmla="*/ 704850 h 923330"/>
              <a:gd name="connsiteX1" fmla="*/ 5696463 w 5696463"/>
              <a:gd name="connsiteY1" fmla="*/ 0 h 923330"/>
              <a:gd name="connsiteX2" fmla="*/ 5696463 w 5696463"/>
              <a:gd name="connsiteY2" fmla="*/ 923330 h 923330"/>
              <a:gd name="connsiteX3" fmla="*/ 95250 w 5696463"/>
              <a:gd name="connsiteY3" fmla="*/ 923330 h 923330"/>
              <a:gd name="connsiteX4" fmla="*/ 0 w 5696463"/>
              <a:gd name="connsiteY4" fmla="*/ 704850 h 923330"/>
              <a:gd name="connsiteX0" fmla="*/ 0 w 5696463"/>
              <a:gd name="connsiteY0" fmla="*/ 917913 h 1136393"/>
              <a:gd name="connsiteX1" fmla="*/ 5696463 w 5696463"/>
              <a:gd name="connsiteY1" fmla="*/ 213063 h 1136393"/>
              <a:gd name="connsiteX2" fmla="*/ 5696463 w 5696463"/>
              <a:gd name="connsiteY2" fmla="*/ 1136393 h 1136393"/>
              <a:gd name="connsiteX3" fmla="*/ 95250 w 5696463"/>
              <a:gd name="connsiteY3" fmla="*/ 1136393 h 1136393"/>
              <a:gd name="connsiteX4" fmla="*/ 0 w 5696463"/>
              <a:gd name="connsiteY4" fmla="*/ 917913 h 1136393"/>
              <a:gd name="connsiteX0" fmla="*/ 0 w 6944238"/>
              <a:gd name="connsiteY0" fmla="*/ 1552575 h 1771055"/>
              <a:gd name="connsiteX1" fmla="*/ 6944238 w 6944238"/>
              <a:gd name="connsiteY1" fmla="*/ 0 h 1771055"/>
              <a:gd name="connsiteX2" fmla="*/ 5696463 w 6944238"/>
              <a:gd name="connsiteY2" fmla="*/ 1771055 h 1771055"/>
              <a:gd name="connsiteX3" fmla="*/ 95250 w 6944238"/>
              <a:gd name="connsiteY3" fmla="*/ 1771055 h 1771055"/>
              <a:gd name="connsiteX4" fmla="*/ 0 w 6944238"/>
              <a:gd name="connsiteY4" fmla="*/ 1552575 h 1771055"/>
              <a:gd name="connsiteX0" fmla="*/ 0 w 6944238"/>
              <a:gd name="connsiteY0" fmla="*/ 1552575 h 2961680"/>
              <a:gd name="connsiteX1" fmla="*/ 6944238 w 6944238"/>
              <a:gd name="connsiteY1" fmla="*/ 0 h 2961680"/>
              <a:gd name="connsiteX2" fmla="*/ 5305938 w 6944238"/>
              <a:gd name="connsiteY2" fmla="*/ 2961680 h 2961680"/>
              <a:gd name="connsiteX3" fmla="*/ 95250 w 6944238"/>
              <a:gd name="connsiteY3" fmla="*/ 1771055 h 2961680"/>
              <a:gd name="connsiteX4" fmla="*/ 0 w 6944238"/>
              <a:gd name="connsiteY4" fmla="*/ 1552575 h 2961680"/>
              <a:gd name="connsiteX0" fmla="*/ 104775 w 7049013"/>
              <a:gd name="connsiteY0" fmla="*/ 1552575 h 2961680"/>
              <a:gd name="connsiteX1" fmla="*/ 7049013 w 7049013"/>
              <a:gd name="connsiteY1" fmla="*/ 0 h 2961680"/>
              <a:gd name="connsiteX2" fmla="*/ 5410713 w 7049013"/>
              <a:gd name="connsiteY2" fmla="*/ 2961680 h 2961680"/>
              <a:gd name="connsiteX3" fmla="*/ 0 w 7049013"/>
              <a:gd name="connsiteY3" fmla="*/ 2866430 h 2961680"/>
              <a:gd name="connsiteX4" fmla="*/ 104775 w 7049013"/>
              <a:gd name="connsiteY4" fmla="*/ 1552575 h 2961680"/>
              <a:gd name="connsiteX0" fmla="*/ 104775 w 5410713"/>
              <a:gd name="connsiteY0" fmla="*/ 594357 h 2003462"/>
              <a:gd name="connsiteX1" fmla="*/ 5182113 w 5410713"/>
              <a:gd name="connsiteY1" fmla="*/ 1175382 h 2003462"/>
              <a:gd name="connsiteX2" fmla="*/ 5410713 w 5410713"/>
              <a:gd name="connsiteY2" fmla="*/ 2003462 h 2003462"/>
              <a:gd name="connsiteX3" fmla="*/ 0 w 5410713"/>
              <a:gd name="connsiteY3" fmla="*/ 1908212 h 2003462"/>
              <a:gd name="connsiteX4" fmla="*/ 104775 w 5410713"/>
              <a:gd name="connsiteY4" fmla="*/ 594357 h 20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713" h="2003462">
                <a:moveTo>
                  <a:pt x="104775" y="594357"/>
                </a:moveTo>
                <a:cubicBezTo>
                  <a:pt x="1660696" y="-1107443"/>
                  <a:pt x="3283292" y="1410332"/>
                  <a:pt x="5182113" y="1175382"/>
                </a:cubicBezTo>
                <a:lnTo>
                  <a:pt x="5410713" y="2003462"/>
                </a:lnTo>
                <a:lnTo>
                  <a:pt x="0" y="1908212"/>
                </a:lnTo>
                <a:lnTo>
                  <a:pt x="104775" y="594357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00" b="1" dirty="0">
                <a:ln w="0"/>
                <a:solidFill>
                  <a:schemeClr val="accent2">
                    <a:lumMod val="75000"/>
                  </a:schemeClr>
                </a:solidFill>
              </a:rPr>
              <a:t>ОБІД</a:t>
            </a:r>
            <a:endParaRPr lang="ru-RU" sz="16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Прямоугольник 55"/>
          <p:cNvSpPr/>
          <p:nvPr/>
        </p:nvSpPr>
        <p:spPr>
          <a:xfrm rot="18815952">
            <a:off x="7460980" y="378206"/>
            <a:ext cx="1848103" cy="1957090"/>
          </a:xfrm>
          <a:custGeom>
            <a:avLst/>
            <a:gdLst>
              <a:gd name="connsiteX0" fmla="*/ 0 w 5601213"/>
              <a:gd name="connsiteY0" fmla="*/ 0 h 923330"/>
              <a:gd name="connsiteX1" fmla="*/ 5601213 w 5601213"/>
              <a:gd name="connsiteY1" fmla="*/ 0 h 923330"/>
              <a:gd name="connsiteX2" fmla="*/ 5601213 w 5601213"/>
              <a:gd name="connsiteY2" fmla="*/ 923330 h 923330"/>
              <a:gd name="connsiteX3" fmla="*/ 0 w 5601213"/>
              <a:gd name="connsiteY3" fmla="*/ 923330 h 923330"/>
              <a:gd name="connsiteX4" fmla="*/ 0 w 5601213"/>
              <a:gd name="connsiteY4" fmla="*/ 0 h 923330"/>
              <a:gd name="connsiteX0" fmla="*/ 0 w 5696463"/>
              <a:gd name="connsiteY0" fmla="*/ 704850 h 923330"/>
              <a:gd name="connsiteX1" fmla="*/ 5696463 w 5696463"/>
              <a:gd name="connsiteY1" fmla="*/ 0 h 923330"/>
              <a:gd name="connsiteX2" fmla="*/ 5696463 w 5696463"/>
              <a:gd name="connsiteY2" fmla="*/ 923330 h 923330"/>
              <a:gd name="connsiteX3" fmla="*/ 95250 w 5696463"/>
              <a:gd name="connsiteY3" fmla="*/ 923330 h 923330"/>
              <a:gd name="connsiteX4" fmla="*/ 0 w 5696463"/>
              <a:gd name="connsiteY4" fmla="*/ 704850 h 923330"/>
              <a:gd name="connsiteX0" fmla="*/ 0 w 5696463"/>
              <a:gd name="connsiteY0" fmla="*/ 917913 h 1136393"/>
              <a:gd name="connsiteX1" fmla="*/ 5696463 w 5696463"/>
              <a:gd name="connsiteY1" fmla="*/ 213063 h 1136393"/>
              <a:gd name="connsiteX2" fmla="*/ 5696463 w 5696463"/>
              <a:gd name="connsiteY2" fmla="*/ 1136393 h 1136393"/>
              <a:gd name="connsiteX3" fmla="*/ 95250 w 5696463"/>
              <a:gd name="connsiteY3" fmla="*/ 1136393 h 1136393"/>
              <a:gd name="connsiteX4" fmla="*/ 0 w 5696463"/>
              <a:gd name="connsiteY4" fmla="*/ 917913 h 1136393"/>
              <a:gd name="connsiteX0" fmla="*/ 0 w 6944238"/>
              <a:gd name="connsiteY0" fmla="*/ 1552575 h 1771055"/>
              <a:gd name="connsiteX1" fmla="*/ 6944238 w 6944238"/>
              <a:gd name="connsiteY1" fmla="*/ 0 h 1771055"/>
              <a:gd name="connsiteX2" fmla="*/ 5696463 w 6944238"/>
              <a:gd name="connsiteY2" fmla="*/ 1771055 h 1771055"/>
              <a:gd name="connsiteX3" fmla="*/ 95250 w 6944238"/>
              <a:gd name="connsiteY3" fmla="*/ 1771055 h 1771055"/>
              <a:gd name="connsiteX4" fmla="*/ 0 w 6944238"/>
              <a:gd name="connsiteY4" fmla="*/ 1552575 h 1771055"/>
              <a:gd name="connsiteX0" fmla="*/ 0 w 6944238"/>
              <a:gd name="connsiteY0" fmla="*/ 1552575 h 2961680"/>
              <a:gd name="connsiteX1" fmla="*/ 6944238 w 6944238"/>
              <a:gd name="connsiteY1" fmla="*/ 0 h 2961680"/>
              <a:gd name="connsiteX2" fmla="*/ 5305938 w 6944238"/>
              <a:gd name="connsiteY2" fmla="*/ 2961680 h 2961680"/>
              <a:gd name="connsiteX3" fmla="*/ 95250 w 6944238"/>
              <a:gd name="connsiteY3" fmla="*/ 1771055 h 2961680"/>
              <a:gd name="connsiteX4" fmla="*/ 0 w 6944238"/>
              <a:gd name="connsiteY4" fmla="*/ 1552575 h 2961680"/>
              <a:gd name="connsiteX0" fmla="*/ 104775 w 7049013"/>
              <a:gd name="connsiteY0" fmla="*/ 1552575 h 2961680"/>
              <a:gd name="connsiteX1" fmla="*/ 7049013 w 7049013"/>
              <a:gd name="connsiteY1" fmla="*/ 0 h 2961680"/>
              <a:gd name="connsiteX2" fmla="*/ 5410713 w 7049013"/>
              <a:gd name="connsiteY2" fmla="*/ 2961680 h 2961680"/>
              <a:gd name="connsiteX3" fmla="*/ 0 w 7049013"/>
              <a:gd name="connsiteY3" fmla="*/ 2866430 h 2961680"/>
              <a:gd name="connsiteX4" fmla="*/ 104775 w 7049013"/>
              <a:gd name="connsiteY4" fmla="*/ 1552575 h 2961680"/>
              <a:gd name="connsiteX0" fmla="*/ 104775 w 5410713"/>
              <a:gd name="connsiteY0" fmla="*/ 594357 h 2003462"/>
              <a:gd name="connsiteX1" fmla="*/ 5182113 w 5410713"/>
              <a:gd name="connsiteY1" fmla="*/ 1175382 h 2003462"/>
              <a:gd name="connsiteX2" fmla="*/ 5410713 w 5410713"/>
              <a:gd name="connsiteY2" fmla="*/ 2003462 h 2003462"/>
              <a:gd name="connsiteX3" fmla="*/ 0 w 5410713"/>
              <a:gd name="connsiteY3" fmla="*/ 1908212 h 2003462"/>
              <a:gd name="connsiteX4" fmla="*/ 104775 w 5410713"/>
              <a:gd name="connsiteY4" fmla="*/ 594357 h 20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713" h="2003462">
                <a:moveTo>
                  <a:pt x="104775" y="594357"/>
                </a:moveTo>
                <a:cubicBezTo>
                  <a:pt x="1660696" y="-1107443"/>
                  <a:pt x="3283292" y="1410332"/>
                  <a:pt x="5182113" y="1175382"/>
                </a:cubicBezTo>
                <a:lnTo>
                  <a:pt x="5410713" y="2003462"/>
                </a:lnTo>
                <a:lnTo>
                  <a:pt x="0" y="1908212"/>
                </a:lnTo>
                <a:lnTo>
                  <a:pt x="104775" y="594357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00" b="1" dirty="0">
                <a:ln w="0"/>
                <a:solidFill>
                  <a:schemeClr val="accent2">
                    <a:lumMod val="75000"/>
                  </a:schemeClr>
                </a:solidFill>
              </a:rPr>
              <a:t>ПОЛУДЕНОК</a:t>
            </a:r>
            <a:endParaRPr lang="ru-RU" sz="16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Прямоугольник 55"/>
          <p:cNvSpPr/>
          <p:nvPr/>
        </p:nvSpPr>
        <p:spPr>
          <a:xfrm rot="18815952">
            <a:off x="9776341" y="359223"/>
            <a:ext cx="1848103" cy="1957090"/>
          </a:xfrm>
          <a:custGeom>
            <a:avLst/>
            <a:gdLst>
              <a:gd name="connsiteX0" fmla="*/ 0 w 5601213"/>
              <a:gd name="connsiteY0" fmla="*/ 0 h 923330"/>
              <a:gd name="connsiteX1" fmla="*/ 5601213 w 5601213"/>
              <a:gd name="connsiteY1" fmla="*/ 0 h 923330"/>
              <a:gd name="connsiteX2" fmla="*/ 5601213 w 5601213"/>
              <a:gd name="connsiteY2" fmla="*/ 923330 h 923330"/>
              <a:gd name="connsiteX3" fmla="*/ 0 w 5601213"/>
              <a:gd name="connsiteY3" fmla="*/ 923330 h 923330"/>
              <a:gd name="connsiteX4" fmla="*/ 0 w 5601213"/>
              <a:gd name="connsiteY4" fmla="*/ 0 h 923330"/>
              <a:gd name="connsiteX0" fmla="*/ 0 w 5696463"/>
              <a:gd name="connsiteY0" fmla="*/ 704850 h 923330"/>
              <a:gd name="connsiteX1" fmla="*/ 5696463 w 5696463"/>
              <a:gd name="connsiteY1" fmla="*/ 0 h 923330"/>
              <a:gd name="connsiteX2" fmla="*/ 5696463 w 5696463"/>
              <a:gd name="connsiteY2" fmla="*/ 923330 h 923330"/>
              <a:gd name="connsiteX3" fmla="*/ 95250 w 5696463"/>
              <a:gd name="connsiteY3" fmla="*/ 923330 h 923330"/>
              <a:gd name="connsiteX4" fmla="*/ 0 w 5696463"/>
              <a:gd name="connsiteY4" fmla="*/ 704850 h 923330"/>
              <a:gd name="connsiteX0" fmla="*/ 0 w 5696463"/>
              <a:gd name="connsiteY0" fmla="*/ 917913 h 1136393"/>
              <a:gd name="connsiteX1" fmla="*/ 5696463 w 5696463"/>
              <a:gd name="connsiteY1" fmla="*/ 213063 h 1136393"/>
              <a:gd name="connsiteX2" fmla="*/ 5696463 w 5696463"/>
              <a:gd name="connsiteY2" fmla="*/ 1136393 h 1136393"/>
              <a:gd name="connsiteX3" fmla="*/ 95250 w 5696463"/>
              <a:gd name="connsiteY3" fmla="*/ 1136393 h 1136393"/>
              <a:gd name="connsiteX4" fmla="*/ 0 w 5696463"/>
              <a:gd name="connsiteY4" fmla="*/ 917913 h 1136393"/>
              <a:gd name="connsiteX0" fmla="*/ 0 w 6944238"/>
              <a:gd name="connsiteY0" fmla="*/ 1552575 h 1771055"/>
              <a:gd name="connsiteX1" fmla="*/ 6944238 w 6944238"/>
              <a:gd name="connsiteY1" fmla="*/ 0 h 1771055"/>
              <a:gd name="connsiteX2" fmla="*/ 5696463 w 6944238"/>
              <a:gd name="connsiteY2" fmla="*/ 1771055 h 1771055"/>
              <a:gd name="connsiteX3" fmla="*/ 95250 w 6944238"/>
              <a:gd name="connsiteY3" fmla="*/ 1771055 h 1771055"/>
              <a:gd name="connsiteX4" fmla="*/ 0 w 6944238"/>
              <a:gd name="connsiteY4" fmla="*/ 1552575 h 1771055"/>
              <a:gd name="connsiteX0" fmla="*/ 0 w 6944238"/>
              <a:gd name="connsiteY0" fmla="*/ 1552575 h 2961680"/>
              <a:gd name="connsiteX1" fmla="*/ 6944238 w 6944238"/>
              <a:gd name="connsiteY1" fmla="*/ 0 h 2961680"/>
              <a:gd name="connsiteX2" fmla="*/ 5305938 w 6944238"/>
              <a:gd name="connsiteY2" fmla="*/ 2961680 h 2961680"/>
              <a:gd name="connsiteX3" fmla="*/ 95250 w 6944238"/>
              <a:gd name="connsiteY3" fmla="*/ 1771055 h 2961680"/>
              <a:gd name="connsiteX4" fmla="*/ 0 w 6944238"/>
              <a:gd name="connsiteY4" fmla="*/ 1552575 h 2961680"/>
              <a:gd name="connsiteX0" fmla="*/ 104775 w 7049013"/>
              <a:gd name="connsiteY0" fmla="*/ 1552575 h 2961680"/>
              <a:gd name="connsiteX1" fmla="*/ 7049013 w 7049013"/>
              <a:gd name="connsiteY1" fmla="*/ 0 h 2961680"/>
              <a:gd name="connsiteX2" fmla="*/ 5410713 w 7049013"/>
              <a:gd name="connsiteY2" fmla="*/ 2961680 h 2961680"/>
              <a:gd name="connsiteX3" fmla="*/ 0 w 7049013"/>
              <a:gd name="connsiteY3" fmla="*/ 2866430 h 2961680"/>
              <a:gd name="connsiteX4" fmla="*/ 104775 w 7049013"/>
              <a:gd name="connsiteY4" fmla="*/ 1552575 h 2961680"/>
              <a:gd name="connsiteX0" fmla="*/ 104775 w 5410713"/>
              <a:gd name="connsiteY0" fmla="*/ 594357 h 2003462"/>
              <a:gd name="connsiteX1" fmla="*/ 5182113 w 5410713"/>
              <a:gd name="connsiteY1" fmla="*/ 1175382 h 2003462"/>
              <a:gd name="connsiteX2" fmla="*/ 5410713 w 5410713"/>
              <a:gd name="connsiteY2" fmla="*/ 2003462 h 2003462"/>
              <a:gd name="connsiteX3" fmla="*/ 0 w 5410713"/>
              <a:gd name="connsiteY3" fmla="*/ 1908212 h 2003462"/>
              <a:gd name="connsiteX4" fmla="*/ 104775 w 5410713"/>
              <a:gd name="connsiteY4" fmla="*/ 594357 h 20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713" h="2003462">
                <a:moveTo>
                  <a:pt x="104775" y="594357"/>
                </a:moveTo>
                <a:cubicBezTo>
                  <a:pt x="1660696" y="-1107443"/>
                  <a:pt x="3283292" y="1410332"/>
                  <a:pt x="5182113" y="1175382"/>
                </a:cubicBezTo>
                <a:lnTo>
                  <a:pt x="5410713" y="2003462"/>
                </a:lnTo>
                <a:lnTo>
                  <a:pt x="0" y="1908212"/>
                </a:lnTo>
                <a:lnTo>
                  <a:pt x="104775" y="594357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00" b="1" dirty="0">
                <a:ln w="0"/>
                <a:solidFill>
                  <a:schemeClr val="accent2">
                    <a:lumMod val="75000"/>
                  </a:schemeClr>
                </a:solidFill>
              </a:rPr>
              <a:t>ВЕЧЕРЯ</a:t>
            </a:r>
            <a:endParaRPr lang="ru-RU" sz="16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802866" y="5049892"/>
            <a:ext cx="6442504" cy="13122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Намалюй такі ж самі годинники і відміть на них час, у який ти зазвичай снідаєш, обідаєш, полуднуєш та вечеряєш.</a:t>
            </a:r>
          </a:p>
          <a:p>
            <a:r>
              <a:rPr lang="uk-UA" dirty="0">
                <a:solidFill>
                  <a:schemeClr val="tx1"/>
                </a:solidFill>
              </a:rPr>
              <a:t>Чи збігається твій час з позначеним на годинниках? Чи хотів би ти щось змінити в своєму режимі харчування?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701">
            <a:off x="-404846" y="3104239"/>
            <a:ext cx="3311165" cy="4138956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2377947" y="3294079"/>
            <a:ext cx="2962337" cy="1496996"/>
            <a:chOff x="2377947" y="3294079"/>
            <a:chExt cx="2962337" cy="1496996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2377947" y="3294079"/>
              <a:ext cx="2962337" cy="1496996"/>
              <a:chOff x="2305299" y="4054227"/>
              <a:chExt cx="3281074" cy="1658067"/>
            </a:xfrm>
          </p:grpSpPr>
          <p:pic>
            <p:nvPicPr>
              <p:cNvPr id="64" name="object 2"/>
              <p:cNvPicPr/>
              <p:nvPr/>
            </p:nvPicPr>
            <p:blipFill rotWithShape="1">
              <a:blip r:embed="rId8" cstate="print"/>
              <a:srcRect l="48999" t="4789" r="6172" b="85244"/>
              <a:stretch/>
            </p:blipFill>
            <p:spPr>
              <a:xfrm>
                <a:off x="2305299" y="4054227"/>
                <a:ext cx="3281074" cy="7939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2305299" y="4081056"/>
                <a:ext cx="3281074" cy="1631238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446173" y="3826713"/>
              <a:ext cx="28258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Скільки разів на день та які страви ти куштуєш у кожен з прийомів їжі?</a:t>
              </a:r>
              <a:endParaRPr lang="ru-RU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848350" y="2803563"/>
            <a:ext cx="3161069" cy="2181429"/>
            <a:chOff x="5968572" y="4470500"/>
            <a:chExt cx="2938841" cy="2032782"/>
          </a:xfrm>
        </p:grpSpPr>
        <p:sp>
          <p:nvSpPr>
            <p:cNvPr id="72" name="Овальная выноска 71"/>
            <p:cNvSpPr/>
            <p:nvPr/>
          </p:nvSpPr>
          <p:spPr>
            <a:xfrm>
              <a:off x="5968572" y="4470500"/>
              <a:ext cx="2938841" cy="1936971"/>
            </a:xfrm>
            <a:prstGeom prst="wedgeEllipseCallout">
              <a:avLst>
                <a:gd name="adj1" fmla="val 80114"/>
                <a:gd name="adj2" fmla="val 329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59297" y="4902844"/>
              <a:ext cx="280166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Питайлику, ми ознайомилися з правилами режиму харчування, ходімо та дізнаємося у жителів країни Здорового харчування, які поради вони можуть дати щодо раціону на день!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1244" y="601191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7612" y="2033734"/>
            <a:ext cx="3851123" cy="51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0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3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32" y="5228493"/>
            <a:ext cx="10100235" cy="1115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507"/>
            <a:ext cx="12192000" cy="5228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/>
          <a:stretch/>
        </p:blipFill>
        <p:spPr>
          <a:xfrm>
            <a:off x="0" y="-33867"/>
            <a:ext cx="12192000" cy="6891867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828800" y="326000"/>
            <a:ext cx="8816623" cy="984609"/>
            <a:chOff x="1828800" y="326000"/>
            <a:chExt cx="8816623" cy="98460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1156" r="40"/>
            <a:stretch/>
          </p:blipFill>
          <p:spPr>
            <a:xfrm>
              <a:off x="1840089" y="326000"/>
              <a:ext cx="8805334" cy="984609"/>
            </a:xfrm>
            <a:prstGeom prst="roundRect">
              <a:avLst>
                <a:gd name="adj" fmla="val 1972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" name="Скругленный прямоугольник 10"/>
            <p:cNvSpPr/>
            <p:nvPr/>
          </p:nvSpPr>
          <p:spPr>
            <a:xfrm>
              <a:off x="1828800" y="326000"/>
              <a:ext cx="8771467" cy="983511"/>
            </a:xfrm>
            <a:prstGeom prst="roundRect">
              <a:avLst/>
            </a:prstGeom>
            <a:noFill/>
            <a:ln w="28575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8914" y="11723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6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6906" y="0"/>
            <a:ext cx="1217206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>
            <a:off x="4389737" y="2222883"/>
            <a:ext cx="4390198" cy="4659340"/>
          </a:xfrm>
          <a:prstGeom prst="rect">
            <a:avLst/>
          </a:prstGeom>
        </p:spPr>
      </p:pic>
      <p:pic>
        <p:nvPicPr>
          <p:cNvPr id="9" name="Picture 2" descr="Кавун 1 гатунок ваговий купити онлайн | замовити в магазині VAR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0825">
            <a:off x="170299" y="4954367"/>
            <a:ext cx="1795598" cy="17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50511" r="43668" b="20422"/>
          <a:stretch/>
        </p:blipFill>
        <p:spPr>
          <a:xfrm>
            <a:off x="8365" y="5473735"/>
            <a:ext cx="1246223" cy="1391639"/>
          </a:xfrm>
          <a:prstGeom prst="rect">
            <a:avLst/>
          </a:prstGeom>
        </p:spPr>
      </p:pic>
      <p:pic>
        <p:nvPicPr>
          <p:cNvPr id="11" name="Picture 4" descr="Помидор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13" y="3777517"/>
            <a:ext cx="1090853" cy="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іца Екстраваганzza - замовити з доставкою в Броварах | Domino's Pizz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4971">
            <a:off x="5830046" y="3218474"/>
            <a:ext cx="839776" cy="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желтый перец PNG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5" y="4707567"/>
            <a:ext cx="680690" cy="7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8476701" y="2380603"/>
            <a:ext cx="3877250" cy="4948575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311401" y="361950"/>
            <a:ext cx="3573004" cy="2319186"/>
            <a:chOff x="3311401" y="515126"/>
            <a:chExt cx="3320959" cy="2158239"/>
          </a:xfrm>
        </p:grpSpPr>
        <p:sp>
          <p:nvSpPr>
            <p:cNvPr id="16" name="Овальная выноска 15"/>
            <p:cNvSpPr/>
            <p:nvPr/>
          </p:nvSpPr>
          <p:spPr>
            <a:xfrm>
              <a:off x="3331301" y="515126"/>
              <a:ext cx="3287104" cy="1936971"/>
            </a:xfrm>
            <a:prstGeom prst="wedgeEllipseCallout">
              <a:avLst>
                <a:gd name="adj1" fmla="val -39712"/>
                <a:gd name="adj2" fmla="val 6679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11401" y="826706"/>
              <a:ext cx="332095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Наша прогулянка країною Здорового харчування добігає кінця. Це була чудова подорож, дякую за те, що склав нам компанію. Сподіваюся на нову зустріч!</a:t>
              </a:r>
              <a:endParaRPr lang="ru-RU" sz="1600" dirty="0">
                <a:latin typeface="Comic Sans MS" panose="030F0702030302020204" pitchFamily="66" charset="0"/>
              </a:endParaRP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768883" y="759837"/>
            <a:ext cx="2962337" cy="1778416"/>
            <a:chOff x="6269931" y="1061552"/>
            <a:chExt cx="2962337" cy="177841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6269931" y="1061552"/>
              <a:ext cx="2962337" cy="1778416"/>
              <a:chOff x="2305299" y="4054228"/>
              <a:chExt cx="3281074" cy="1969767"/>
            </a:xfrm>
          </p:grpSpPr>
          <p:pic>
            <p:nvPicPr>
              <p:cNvPr id="21" name="object 2"/>
              <p:cNvPicPr/>
              <p:nvPr/>
            </p:nvPicPr>
            <p:blipFill rotWithShape="1">
              <a:blip r:embed="rId9" cstate="print"/>
              <a:srcRect l="48999" t="4789" r="6172" b="85244"/>
              <a:stretch/>
            </p:blipFill>
            <p:spPr>
              <a:xfrm>
                <a:off x="2305299" y="4054228"/>
                <a:ext cx="3281074" cy="7939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2305300" y="4081056"/>
                <a:ext cx="3246731" cy="1942939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338157" y="1594185"/>
              <a:ext cx="282588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Що цікавого ти дізнався з сьогоднішньої подорожі? Що на твою думку таке – здорове харчування?</a:t>
              </a:r>
              <a:endParaRPr lang="ru-RU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01392" y="146756"/>
            <a:ext cx="2512001" cy="2534380"/>
            <a:chOff x="101392" y="146756"/>
            <a:chExt cx="2512001" cy="2878666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574">
            <a:off x="1192756" y="1582761"/>
            <a:ext cx="4515799" cy="5644748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4389737" y="5168808"/>
            <a:ext cx="4883997" cy="11054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використовуючи </a:t>
            </a:r>
            <a:r>
              <a:rPr lang="uk-UA" dirty="0" smtClean="0">
                <a:solidFill>
                  <a:schemeClr val="tx1"/>
                </a:solidFill>
              </a:rPr>
              <a:t>отримані </a:t>
            </a:r>
            <a:r>
              <a:rPr lang="uk-UA" dirty="0">
                <a:solidFill>
                  <a:schemeClr val="tx1"/>
                </a:solidFill>
              </a:rPr>
              <a:t>знання, склади меню на 3 основні прийоми їжі на день і поясни, чому обрав ті чи інші продукти.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" y="2827892"/>
            <a:ext cx="1909852" cy="19098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38944" y="116467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5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6906" y="0"/>
            <a:ext cx="12172068" cy="68580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71745" y="1589487"/>
            <a:ext cx="3418114" cy="2097329"/>
            <a:chOff x="898755" y="1274043"/>
            <a:chExt cx="3418114" cy="2097329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898755" y="1274043"/>
              <a:ext cx="3418114" cy="2097329"/>
            </a:xfrm>
            <a:prstGeom prst="wedgeEllipseCallout">
              <a:avLst>
                <a:gd name="adj1" fmla="val 44979"/>
                <a:gd name="adj2" fmla="val 609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9721" y="1686609"/>
              <a:ext cx="31361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Привіт! Нумо знайомитися! Я – Смачнюля із чарівної країни Здорового Харчування. Я хочу розказати вам багато цікавого і корисного. Гайда за мною!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Кавун 1 гатунок ваговий купити онлайн | замовити в магазині VA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0825">
            <a:off x="170299" y="4954367"/>
            <a:ext cx="1795598" cy="17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5147281" y="2837980"/>
            <a:ext cx="3297281" cy="45307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>
            <a:off x="7280391" y="1858297"/>
            <a:ext cx="4724796" cy="5014451"/>
          </a:xfrm>
          <a:prstGeom prst="rect">
            <a:avLst/>
          </a:prstGeom>
        </p:spPr>
      </p:pic>
      <p:pic>
        <p:nvPicPr>
          <p:cNvPr id="1028" name="Picture 4" descr="Помидор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80" y="3686816"/>
            <a:ext cx="1173992" cy="9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іца Екстраваганzza - замовити з доставкою в Броварах | Domino's Piz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4971">
            <a:off x="8903009" y="3126305"/>
            <a:ext cx="903779" cy="9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елтый перец PNG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61" y="4625539"/>
            <a:ext cx="732569" cy="8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50511" r="43668" b="20422"/>
          <a:stretch/>
        </p:blipFill>
        <p:spPr>
          <a:xfrm>
            <a:off x="8365" y="5473735"/>
            <a:ext cx="1246223" cy="1391639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307485" y="93467"/>
            <a:ext cx="11552393" cy="956442"/>
            <a:chOff x="307485" y="93467"/>
            <a:chExt cx="11552393" cy="95644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07485" y="93467"/>
              <a:ext cx="11552393" cy="956442"/>
            </a:xfrm>
            <a:prstGeom prst="roundRect">
              <a:avLst/>
            </a:prstGeom>
            <a:solidFill>
              <a:schemeClr val="bg1">
                <a:alpha val="6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6624" y="257358"/>
              <a:ext cx="11220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Країна Здорового Харчування – це чарівна країна, де всі мешканці здорові та енергійні, тому що дотримуються правил здорового харчування! Приєднуйтесь до подорожі з нашими героями, щоб дізнатися більше!</a:t>
              </a:r>
              <a:endParaRPr lang="ru-RU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923">
            <a:off x="3549884" y="376872"/>
            <a:ext cx="3963370" cy="297252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931740" y="1084689"/>
            <a:ext cx="3993435" cy="2130159"/>
            <a:chOff x="6189874" y="1194059"/>
            <a:chExt cx="4016011" cy="2130159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6189874" y="1194059"/>
              <a:ext cx="4016011" cy="2130159"/>
            </a:xfrm>
            <a:prstGeom prst="wedgeEllipseCallout">
              <a:avLst>
                <a:gd name="adj1" fmla="val -36279"/>
                <a:gd name="adj2" fmla="val 635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4791" y="1440536"/>
              <a:ext cx="33813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r>
                <a:rPr lang="uk-UA" sz="1600" dirty="0">
                  <a:latin typeface="Comic Sans MS" panose="030F0702030302020204" pitchFamily="66" charset="0"/>
                </a:rPr>
                <a:t>А мене кличуть Питайликом, бо я всім цікавлюся. Разом із вами я із задоволенням послухаю розповіді Смачнюлі. Ну, і звісно, намагатимуся допомагати у всьому. Я – справжній помічник.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70" y="2047303"/>
            <a:ext cx="4157253" cy="5196566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259419" y="5699307"/>
            <a:ext cx="6941842" cy="1076024"/>
            <a:chOff x="1500997" y="1500677"/>
            <a:chExt cx="6713191" cy="107602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500997" y="1500677"/>
              <a:ext cx="6713191" cy="107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/>
            <a:srcRect l="1757" t="5911" r="2452" b="4357"/>
            <a:stretch/>
          </p:blipFill>
          <p:spPr>
            <a:xfrm>
              <a:off x="1652280" y="1528136"/>
              <a:ext cx="6414247" cy="1008529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3573" y="610379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8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237059" cy="6894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304">
            <a:off x="-793737" y="1783015"/>
            <a:ext cx="4393324" cy="5491655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139534" y="316993"/>
            <a:ext cx="3637873" cy="2325282"/>
            <a:chOff x="139534" y="316993"/>
            <a:chExt cx="3637873" cy="2325282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39534" y="316993"/>
              <a:ext cx="3637873" cy="2325282"/>
            </a:xfrm>
            <a:prstGeom prst="wedgeEllipseCallout">
              <a:avLst>
                <a:gd name="adj1" fmla="val 6683"/>
                <a:gd name="adj2" fmla="val 6371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object 3"/>
            <p:cNvSpPr txBox="1"/>
            <p:nvPr/>
          </p:nvSpPr>
          <p:spPr>
            <a:xfrm>
              <a:off x="441445" y="694808"/>
              <a:ext cx="2991640" cy="1651927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 marR="5080" algn="ctr">
                <a:lnSpc>
                  <a:spcPts val="1400"/>
                </a:lnSpc>
                <a:spcBef>
                  <a:spcPts val="180"/>
                </a:spcBef>
              </a:pPr>
              <a:r>
                <a:rPr dirty="0" err="1">
                  <a:latin typeface="Comic Sans MS" panose="030F0702030302020204" pitchFamily="66" charset="0"/>
                </a:rPr>
                <a:t>Хоч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наші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країни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такі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різні,але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правила</a:t>
              </a:r>
              <a:r>
                <a:rPr dirty="0">
                  <a:latin typeface="Comic Sans MS" panose="030F0702030302020204" pitchFamily="66" charset="0"/>
                </a:rPr>
                <a:t>  </a:t>
              </a:r>
              <a:r>
                <a:rPr dirty="0" err="1">
                  <a:latin typeface="Comic Sans MS" panose="030F0702030302020204" pitchFamily="66" charset="0"/>
                </a:rPr>
                <a:t>харчування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однаковісінькі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для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всіх</a:t>
              </a:r>
              <a:r>
                <a:rPr dirty="0">
                  <a:latin typeface="Comic Sans MS" panose="030F0702030302020204" pitchFamily="66" charset="0"/>
                </a:rPr>
                <a:t>.  </a:t>
              </a:r>
              <a:r>
                <a:rPr dirty="0" err="1">
                  <a:latin typeface="Comic Sans MS" panose="030F0702030302020204" pitchFamily="66" charset="0"/>
                </a:rPr>
                <a:t>Тому</a:t>
              </a:r>
              <a:r>
                <a:rPr dirty="0">
                  <a:latin typeface="Comic Sans MS" panose="030F0702030302020204" pitchFamily="66" charset="0"/>
                </a:rPr>
                <a:t> я </a:t>
              </a:r>
              <a:r>
                <a:rPr dirty="0" err="1">
                  <a:latin typeface="Comic Sans MS" panose="030F0702030302020204" pitchFamily="66" charset="0"/>
                </a:rPr>
                <a:t>із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задоволенням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поділюся</a:t>
              </a:r>
              <a:r>
                <a:rPr dirty="0">
                  <a:latin typeface="Comic Sans MS" panose="030F0702030302020204" pitchFamily="66" charset="0"/>
                </a:rPr>
                <a:t>  </a:t>
              </a:r>
              <a:r>
                <a:rPr dirty="0" err="1">
                  <a:latin typeface="Comic Sans MS" panose="030F0702030302020204" pitchFamily="66" charset="0"/>
                </a:rPr>
                <a:t>секретами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здорового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харчування</a:t>
              </a:r>
              <a:r>
                <a:rPr dirty="0">
                  <a:latin typeface="Comic Sans MS" panose="030F0702030302020204" pitchFamily="66" charset="0"/>
                </a:rPr>
                <a:t>. </a:t>
              </a:r>
              <a:r>
                <a:rPr dirty="0" err="1">
                  <a:latin typeface="Comic Sans MS" panose="030F0702030302020204" pitchFamily="66" charset="0"/>
                </a:rPr>
                <a:t>Але</a:t>
              </a:r>
              <a:r>
                <a:rPr dirty="0">
                  <a:latin typeface="Comic Sans MS" panose="030F0702030302020204" pitchFamily="66" charset="0"/>
                </a:rPr>
                <a:t>  </a:t>
              </a:r>
              <a:r>
                <a:rPr dirty="0" err="1">
                  <a:latin typeface="Comic Sans MS" panose="030F0702030302020204" pitchFamily="66" charset="0"/>
                </a:rPr>
                <a:t>спочатку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подумаймо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разом</a:t>
              </a:r>
              <a:r>
                <a:rPr dirty="0">
                  <a:latin typeface="Comic Sans MS" panose="030F0702030302020204" pitchFamily="66" charset="0"/>
                </a:rPr>
                <a:t>, </a:t>
              </a:r>
              <a:r>
                <a:rPr dirty="0" err="1">
                  <a:latin typeface="Comic Sans MS" panose="030F0702030302020204" pitchFamily="66" charset="0"/>
                </a:rPr>
                <a:t>для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чого</a:t>
              </a:r>
              <a:r>
                <a:rPr dirty="0">
                  <a:latin typeface="Comic Sans MS" panose="030F0702030302020204" pitchFamily="66" charset="0"/>
                </a:rPr>
                <a:t>  </a:t>
              </a:r>
              <a:r>
                <a:rPr dirty="0" err="1">
                  <a:latin typeface="Comic Sans MS" panose="030F0702030302020204" pitchFamily="66" charset="0"/>
                </a:rPr>
                <a:t>ми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взагалі</a:t>
              </a:r>
              <a:r>
                <a:rPr dirty="0">
                  <a:latin typeface="Comic Sans MS" panose="030F0702030302020204" pitchFamily="66" charset="0"/>
                </a:rPr>
                <a:t> </a:t>
              </a:r>
              <a:r>
                <a:rPr dirty="0" err="1">
                  <a:latin typeface="Comic Sans MS" panose="030F0702030302020204" pitchFamily="66" charset="0"/>
                </a:rPr>
                <a:t>їмо</a:t>
              </a:r>
              <a:r>
                <a:rPr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972767" y="471574"/>
            <a:ext cx="7960417" cy="1114911"/>
            <a:chOff x="7128923" y="793859"/>
            <a:chExt cx="4403835" cy="132430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128923" y="793859"/>
              <a:ext cx="4403835" cy="13243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35506" y="907639"/>
              <a:ext cx="4021166" cy="109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DB6CA9"/>
                  </a:solidFill>
                </a:rPr>
                <a:t>Завдання</a:t>
              </a:r>
            </a:p>
            <a:p>
              <a:r>
                <a:rPr lang="uk-UA" dirty="0"/>
                <a:t>Як ти гадаєш, для чого ми їмо? Які з нижченаведених відповідей ти вважаєш правильними?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879234" y="1964824"/>
            <a:ext cx="1813060" cy="2830288"/>
            <a:chOff x="3924737" y="2794913"/>
            <a:chExt cx="1813060" cy="283028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4738" y="2794914"/>
              <a:ext cx="1813059" cy="28302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2" name="Скругленный прямоугольник 21"/>
            <p:cNvSpPr/>
            <p:nvPr/>
          </p:nvSpPr>
          <p:spPr>
            <a:xfrm>
              <a:off x="3924737" y="2794913"/>
              <a:ext cx="1813060" cy="2830287"/>
            </a:xfrm>
            <a:prstGeom prst="roundRect">
              <a:avLst>
                <a:gd name="adj" fmla="val 7802"/>
              </a:avLst>
            </a:prstGeom>
            <a:noFill/>
            <a:ln w="38100"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942961" y="1963975"/>
            <a:ext cx="1813060" cy="2839420"/>
            <a:chOff x="5955418" y="2794912"/>
            <a:chExt cx="1813060" cy="28394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7805" y="2794914"/>
              <a:ext cx="1779130" cy="28394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3" name="Скругленный прямоугольник 22"/>
            <p:cNvSpPr/>
            <p:nvPr/>
          </p:nvSpPr>
          <p:spPr>
            <a:xfrm>
              <a:off x="5955418" y="2794912"/>
              <a:ext cx="1813060" cy="2830287"/>
            </a:xfrm>
            <a:prstGeom prst="roundRect">
              <a:avLst>
                <a:gd name="adj" fmla="val 7802"/>
              </a:avLst>
            </a:prstGeom>
            <a:noFill/>
            <a:ln w="38100"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33901" y="1960430"/>
            <a:ext cx="1818212" cy="2839421"/>
            <a:chOff x="7996942" y="2794911"/>
            <a:chExt cx="1818212" cy="283942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6942" y="2802001"/>
              <a:ext cx="1818212" cy="28323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4" name="Скругленный прямоугольник 23"/>
            <p:cNvSpPr/>
            <p:nvPr/>
          </p:nvSpPr>
          <p:spPr>
            <a:xfrm>
              <a:off x="7996942" y="2794911"/>
              <a:ext cx="1813060" cy="2830287"/>
            </a:xfrm>
            <a:prstGeom prst="roundRect">
              <a:avLst>
                <a:gd name="adj" fmla="val 7802"/>
              </a:avLst>
            </a:prstGeom>
            <a:noFill/>
            <a:ln w="38100"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0047473" y="1960430"/>
            <a:ext cx="1885712" cy="2862172"/>
            <a:chOff x="10055161" y="2794910"/>
            <a:chExt cx="1885712" cy="286217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55161" y="2810265"/>
              <a:ext cx="1885712" cy="28468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5" name="Скругленный прямоугольник 24"/>
            <p:cNvSpPr/>
            <p:nvPr/>
          </p:nvSpPr>
          <p:spPr>
            <a:xfrm>
              <a:off x="10071587" y="2794910"/>
              <a:ext cx="1869285" cy="2830287"/>
            </a:xfrm>
            <a:prstGeom prst="roundRect">
              <a:avLst>
                <a:gd name="adj" fmla="val 7802"/>
              </a:avLst>
            </a:prstGeom>
            <a:noFill/>
            <a:ln w="38100"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0" name="Овал 29"/>
          <p:cNvSpPr/>
          <p:nvPr/>
        </p:nvSpPr>
        <p:spPr>
          <a:xfrm>
            <a:off x="4560212" y="5054741"/>
            <a:ext cx="451104" cy="45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6628199" y="5054741"/>
            <a:ext cx="451104" cy="45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8714879" y="5054741"/>
            <a:ext cx="451104" cy="45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10772989" y="5054741"/>
            <a:ext cx="451104" cy="451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зеленая галочка иллюстрации, галочка Компьютерные иконки ОК, символ,  разное, угол ПНГ на Прозрачном Фоне • Скачать PNG зеленая галочка  иллюстрации, галочка Компьютерные иконки ОК, символ, разное, уго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49" y="5005256"/>
            <a:ext cx="509320" cy="5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зеленая галочка иллюстрации, галочка Компьютерные иконки ОК, символ,  разное, угол ПНГ на Прозрачном Фоне • Скачать PNG зеленая галочка  иллюстрации, галочка Компьютерные иконки ОК, символ, разное, уго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60" y="4983674"/>
            <a:ext cx="509320" cy="5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зеленая галочка иллюстрации, галочка Компьютерные иконки ОК, символ,  разное, угол ПНГ на Прозрачном Фоне • Скачать PNG зеленая галочка  иллюстрации, галочка Компьютерные иконки ОК, символ, разное, уго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48" y="4991339"/>
            <a:ext cx="509320" cy="5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зеленая галочка иллюстрации, галочка Компьютерные иконки ОК, символ,  разное, угол ПНГ на Прозрачном Фоне • Скачать PNG зеленая галочка  иллюстрации, галочка Компьютерные иконки ОК, символ, разное, уго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59" y="4990756"/>
            <a:ext cx="509320" cy="5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3879234" y="5754002"/>
            <a:ext cx="8147127" cy="956442"/>
            <a:chOff x="3879234" y="5754002"/>
            <a:chExt cx="8147127" cy="95644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879234" y="5754002"/>
              <a:ext cx="8053950" cy="95644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72767" y="5777298"/>
              <a:ext cx="80535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/>
                <a:t>Насправд</a:t>
              </a:r>
              <a:r>
                <a:rPr lang="uk-UA" dirty="0"/>
                <a:t>і, всі зазначенні відповіді є правильними, адже </a:t>
              </a:r>
              <a:r>
                <a:rPr lang="ru-RU" dirty="0"/>
                <a:t>їжа — джерело енергії. Правильне здорове харчування зберігає здоров’я і відіграє важливу роль у запобіганні захворювань, які залежать від якості харчування.</a:t>
              </a:r>
            </a:p>
          </p:txBody>
        </p:sp>
      </p:grpSp>
      <p:pic>
        <p:nvPicPr>
          <p:cNvPr id="40" name="1class1l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2" y="11271"/>
            <a:ext cx="12237059" cy="688334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3862" y="133027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53797" y="5623981"/>
            <a:ext cx="4657347" cy="942248"/>
            <a:chOff x="257628" y="5501292"/>
            <a:chExt cx="5510785" cy="111491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57628" y="5501292"/>
              <a:ext cx="5510785" cy="111491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1044" t="6870" r="2069" b="4277"/>
            <a:stretch/>
          </p:blipFill>
          <p:spPr>
            <a:xfrm>
              <a:off x="415324" y="5559572"/>
              <a:ext cx="5070276" cy="998352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-1067" r="53961" b="45067"/>
          <a:stretch/>
        </p:blipFill>
        <p:spPr>
          <a:xfrm>
            <a:off x="33993" y="186349"/>
            <a:ext cx="3621024" cy="5437632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106620" y="301117"/>
            <a:ext cx="2852928" cy="1709637"/>
            <a:chOff x="106620" y="301117"/>
            <a:chExt cx="2852928" cy="1709637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6620" y="301117"/>
              <a:ext cx="2852928" cy="1709637"/>
            </a:xfrm>
            <a:prstGeom prst="wedgeEllipseCallout">
              <a:avLst>
                <a:gd name="adj1" fmla="val 6091"/>
                <a:gd name="adj2" fmla="val 68871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6713" y="425538"/>
              <a:ext cx="25327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Ой, щось я не відчуваю ніякої енергії, та й вигляд у мене не дуже, хоч з'їв я багато…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509279" y="1943754"/>
            <a:ext cx="3720447" cy="2556202"/>
            <a:chOff x="2731148" y="2011148"/>
            <a:chExt cx="3720447" cy="2556202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2731148" y="2011148"/>
              <a:ext cx="3720447" cy="2556202"/>
            </a:xfrm>
            <a:prstGeom prst="wedgeEllipseCallout">
              <a:avLst>
                <a:gd name="adj1" fmla="val 55833"/>
                <a:gd name="adj2" fmla="val 44750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41433" y="2567547"/>
              <a:ext cx="354687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Питайлику, ти не так все зрозумів! 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Адже щоб їжа була корисною для тебе, харчуватися треба правильно! 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Щоб такого більше не трапилося, давай розгорнемо чарівну книжку і ознайомимося з правилами здорового харчування!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509278" y="1956166"/>
            <a:ext cx="3720447" cy="2715676"/>
            <a:chOff x="2718795" y="1796937"/>
            <a:chExt cx="3720447" cy="2715676"/>
          </a:xfrm>
        </p:grpSpPr>
        <p:sp>
          <p:nvSpPr>
            <p:cNvPr id="19" name="Овальная выноска 18"/>
            <p:cNvSpPr/>
            <p:nvPr/>
          </p:nvSpPr>
          <p:spPr>
            <a:xfrm>
              <a:off x="2718795" y="1796937"/>
              <a:ext cx="3720447" cy="2556202"/>
            </a:xfrm>
            <a:prstGeom prst="wedgeEllipseCallout">
              <a:avLst>
                <a:gd name="adj1" fmla="val 55833"/>
                <a:gd name="adj2" fmla="val 44750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32276" y="2204289"/>
              <a:ext cx="33181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У цій книзі зібрані чарівні правила здорового харчування. А чарівні вони,  тому що коли їх дотримуватися, будеш  здоровим і матимеш багато енергії.</a:t>
              </a:r>
            </a:p>
            <a:p>
              <a:pPr algn="ctr"/>
              <a:endParaRPr lang="ru-RU" dirty="0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694" y="202365"/>
            <a:ext cx="3838575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4CEF7"/>
            </a:solidFill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489" flipH="1">
            <a:off x="4544535" y="3030943"/>
            <a:ext cx="4094234" cy="51860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535" y="4361583"/>
            <a:ext cx="2248980" cy="22489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537" y="3429634"/>
            <a:ext cx="4412567" cy="82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DB6CA9"/>
            </a:solidFill>
          </a:ln>
          <a:effectLst/>
        </p:spPr>
      </p:pic>
      <p:sp>
        <p:nvSpPr>
          <p:cNvPr id="29" name="Полилиния 28"/>
          <p:cNvSpPr/>
          <p:nvPr/>
        </p:nvSpPr>
        <p:spPr>
          <a:xfrm>
            <a:off x="9083040" y="4767072"/>
            <a:ext cx="1511808" cy="1475232"/>
          </a:xfrm>
          <a:custGeom>
            <a:avLst/>
            <a:gdLst>
              <a:gd name="connsiteX0" fmla="*/ 0 w 1511808"/>
              <a:gd name="connsiteY0" fmla="*/ 60960 h 1475232"/>
              <a:gd name="connsiteX1" fmla="*/ 0 w 1511808"/>
              <a:gd name="connsiteY1" fmla="*/ 60960 h 1475232"/>
              <a:gd name="connsiteX2" fmla="*/ 0 w 1511808"/>
              <a:gd name="connsiteY2" fmla="*/ 402336 h 1475232"/>
              <a:gd name="connsiteX3" fmla="*/ 451104 w 1511808"/>
              <a:gd name="connsiteY3" fmla="*/ 402336 h 1475232"/>
              <a:gd name="connsiteX4" fmla="*/ 451104 w 1511808"/>
              <a:gd name="connsiteY4" fmla="*/ 0 h 1475232"/>
              <a:gd name="connsiteX5" fmla="*/ 987552 w 1511808"/>
              <a:gd name="connsiteY5" fmla="*/ 0 h 1475232"/>
              <a:gd name="connsiteX6" fmla="*/ 1511808 w 1511808"/>
              <a:gd name="connsiteY6" fmla="*/ 0 h 1475232"/>
              <a:gd name="connsiteX7" fmla="*/ 1511808 w 1511808"/>
              <a:gd name="connsiteY7" fmla="*/ 402336 h 1475232"/>
              <a:gd name="connsiteX8" fmla="*/ 1511808 w 1511808"/>
              <a:gd name="connsiteY8" fmla="*/ 987552 h 1475232"/>
              <a:gd name="connsiteX9" fmla="*/ 1511808 w 1511808"/>
              <a:gd name="connsiteY9" fmla="*/ 1475232 h 1475232"/>
              <a:gd name="connsiteX10" fmla="*/ 1182624 w 1511808"/>
              <a:gd name="connsiteY10" fmla="*/ 1475232 h 1475232"/>
              <a:gd name="connsiteX11" fmla="*/ 182880 w 1511808"/>
              <a:gd name="connsiteY11" fmla="*/ 1475232 h 1475232"/>
              <a:gd name="connsiteX12" fmla="*/ 182880 w 1511808"/>
              <a:gd name="connsiteY12" fmla="*/ 1036320 h 1475232"/>
              <a:gd name="connsiteX13" fmla="*/ 938784 w 1511808"/>
              <a:gd name="connsiteY13" fmla="*/ 1036320 h 1475232"/>
              <a:gd name="connsiteX14" fmla="*/ 938784 w 1511808"/>
              <a:gd name="connsiteY14" fmla="*/ 524256 h 147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11808" h="1475232">
                <a:moveTo>
                  <a:pt x="0" y="60960"/>
                </a:moveTo>
                <a:lnTo>
                  <a:pt x="0" y="60960"/>
                </a:lnTo>
                <a:lnTo>
                  <a:pt x="0" y="402336"/>
                </a:lnTo>
                <a:lnTo>
                  <a:pt x="451104" y="402336"/>
                </a:lnTo>
                <a:lnTo>
                  <a:pt x="451104" y="0"/>
                </a:lnTo>
                <a:lnTo>
                  <a:pt x="987552" y="0"/>
                </a:lnTo>
                <a:lnTo>
                  <a:pt x="1511808" y="0"/>
                </a:lnTo>
                <a:lnTo>
                  <a:pt x="1511808" y="402336"/>
                </a:lnTo>
                <a:lnTo>
                  <a:pt x="1511808" y="987552"/>
                </a:lnTo>
                <a:lnTo>
                  <a:pt x="1511808" y="1475232"/>
                </a:lnTo>
                <a:lnTo>
                  <a:pt x="1182624" y="1475232"/>
                </a:lnTo>
                <a:lnTo>
                  <a:pt x="182880" y="1475232"/>
                </a:lnTo>
                <a:lnTo>
                  <a:pt x="182880" y="1036320"/>
                </a:lnTo>
                <a:lnTo>
                  <a:pt x="938784" y="1036320"/>
                </a:lnTo>
                <a:lnTo>
                  <a:pt x="938784" y="524256"/>
                </a:lnTo>
              </a:path>
            </a:pathLst>
          </a:custGeom>
          <a:noFill/>
          <a:ln w="44450" cap="flat">
            <a:solidFill>
              <a:srgbClr val="FF0000">
                <a:alpha val="61000"/>
              </a:srgbClr>
            </a:solidFill>
            <a:prstDash val="dash"/>
            <a:headEnd type="oval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206528" y="599870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4384" y="0"/>
            <a:ext cx="12192000" cy="6858000"/>
          </a:xfrm>
          <a:prstGeom prst="rect">
            <a:avLst/>
          </a:prstGeom>
          <a:solidFill>
            <a:srgbClr val="F3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16" y="155056"/>
            <a:ext cx="4352544" cy="4352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701">
            <a:off x="-223781" y="2209157"/>
            <a:ext cx="3958860" cy="4948575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3008" y="1006423"/>
            <a:ext cx="2584704" cy="1804416"/>
            <a:chOff x="83008" y="1006423"/>
            <a:chExt cx="2584704" cy="1804416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150194" y="1006423"/>
              <a:ext cx="2462784" cy="1804416"/>
            </a:xfrm>
            <a:prstGeom prst="wedgeEllipseCallout">
              <a:avLst>
                <a:gd name="adj1" fmla="val 12435"/>
                <a:gd name="adj2" fmla="val 8233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008" y="1362647"/>
              <a:ext cx="25847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Смачнюля, поглянь сюди, тут є ще й інші правила…Хоча, вони якісь дивні.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290816" y="597408"/>
            <a:ext cx="3864864" cy="2120624"/>
            <a:chOff x="7290816" y="597408"/>
            <a:chExt cx="3864864" cy="212062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7290816" y="597408"/>
              <a:ext cx="3864864" cy="2120624"/>
            </a:xfrm>
            <a:prstGeom prst="wedgeEllipseCallout">
              <a:avLst>
                <a:gd name="adj1" fmla="val 29081"/>
                <a:gd name="adj2" fmla="val 683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33106" y="927123"/>
              <a:ext cx="32578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це неправильні правила. Дотримуватись таких порад не можна. Можливо хтось допоможе перетворити їх на правильні?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413" flipH="1">
            <a:off x="8377811" y="2001324"/>
            <a:ext cx="4380305" cy="5548437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738983" y="4747142"/>
            <a:ext cx="4966105" cy="1312282"/>
            <a:chOff x="3738983" y="4747142"/>
            <a:chExt cx="4966105" cy="131228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738983" y="4747142"/>
              <a:ext cx="4966105" cy="13122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62400" y="4747142"/>
              <a:ext cx="4632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DB6CA9"/>
                  </a:solidFill>
                </a:rPr>
                <a:t>Завдання</a:t>
              </a:r>
            </a:p>
            <a:p>
              <a:r>
                <a:rPr lang="uk-UA" dirty="0"/>
                <a:t>Разом з дорослими, перетворіть вказані у віршику поради на правила здорового харчування та запишіть, що у вас вийшло.</a:t>
              </a:r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55680" y="11419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7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237059" cy="6894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7" r="44373" b="5525"/>
          <a:stretch/>
        </p:blipFill>
        <p:spPr>
          <a:xfrm>
            <a:off x="2528911" y="-219663"/>
            <a:ext cx="7505032" cy="691916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717281" y="1304544"/>
            <a:ext cx="2731008" cy="1776880"/>
            <a:chOff x="8717281" y="1304544"/>
            <a:chExt cx="2731008" cy="1776880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8717281" y="1304544"/>
              <a:ext cx="2731008" cy="1776880"/>
            </a:xfrm>
            <a:prstGeom prst="wedgeEllipseCallout">
              <a:avLst>
                <a:gd name="adj1" fmla="val 27663"/>
                <a:gd name="adj2" fmla="val 6838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81227" y="1476666"/>
              <a:ext cx="2203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Я вважаю, що найкорисніший продукт – це яблуко. А ти як думаєш?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8743391" y="2373529"/>
            <a:ext cx="3877250" cy="4948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006">
            <a:off x="-1047483" y="1689239"/>
            <a:ext cx="4515799" cy="564474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25795" y="109728"/>
            <a:ext cx="4660271" cy="2534341"/>
            <a:chOff x="325795" y="109728"/>
            <a:chExt cx="4660271" cy="2534341"/>
          </a:xfrm>
        </p:grpSpPr>
        <p:sp>
          <p:nvSpPr>
            <p:cNvPr id="16" name="Овальная выноска 15"/>
            <p:cNvSpPr/>
            <p:nvPr/>
          </p:nvSpPr>
          <p:spPr>
            <a:xfrm>
              <a:off x="325795" y="109728"/>
              <a:ext cx="4660271" cy="2534341"/>
            </a:xfrm>
            <a:prstGeom prst="wedgeEllipseCallout">
              <a:avLst>
                <a:gd name="adj1" fmla="val -26573"/>
                <a:gd name="adj2" fmla="val 6558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5464" y="422797"/>
              <a:ext cx="406093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секрет здорового харчування №1 полягає у тому…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Що </a:t>
              </a:r>
              <a:r>
                <a:rPr lang="ru-RU" dirty="0">
                  <a:latin typeface="Comic Sans MS" panose="030F0702030302020204" pitchFamily="66" charset="0"/>
                </a:rPr>
                <a:t>насправді, немає якогось найкориснішого продукту, адже майже кожен продукт може бути корисним, завдяки різним поживним речовинам!</a:t>
              </a:r>
            </a:p>
          </p:txBody>
        </p:sp>
      </p:grpSp>
      <p:pic>
        <p:nvPicPr>
          <p:cNvPr id="3076" name="Picture 4" descr="ветка яблони - Поиск в Google | Flowers, Flower pictures, Pla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23" y="1752213"/>
            <a:ext cx="1418500" cy="1418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ветка яблони - Поиск в Google | Flowers, Flower pictures, Plan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9627" flipH="1" flipV="1">
            <a:off x="4382473" y="3728662"/>
            <a:ext cx="1156664" cy="1156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ветка яблони - Поиск в Google | Flowers, Flower pictures, Pla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2204">
            <a:off x="6991500" y="3718777"/>
            <a:ext cx="1190851" cy="11908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Фото и Картинка на прозрачном фоне «Яблоко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168" flipH="1">
            <a:off x="4500218" y="3890857"/>
            <a:ext cx="784292" cy="8847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Фото и Картинка на прозрачном фоне «Яблоко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968">
            <a:off x="5962179" y="1945283"/>
            <a:ext cx="853198" cy="88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Фото и Картинка на прозрачном фоне «Яблоко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7970">
            <a:off x="7206478" y="3814219"/>
            <a:ext cx="729959" cy="754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60181" y="8913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8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" y="2353056"/>
            <a:ext cx="12173430" cy="4504944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790006" y="139272"/>
            <a:ext cx="5941422" cy="2031302"/>
            <a:chOff x="2962656" y="113288"/>
            <a:chExt cx="4718304" cy="2602625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2962656" y="113288"/>
              <a:ext cx="4718304" cy="2602625"/>
            </a:xfrm>
            <a:prstGeom prst="wedgeEllipseCallout">
              <a:avLst>
                <a:gd name="adj1" fmla="val -73954"/>
                <a:gd name="adj2" fmla="val -311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7862" y="543714"/>
              <a:ext cx="3907891" cy="205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До складу всіх продуктів харчування входять поживні речовини: білки, жири, вуглеводи, вітаміни, мінерали. У різних продуктах – різна кількість корисних речовин. 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Щоб рости та бути здоровим, необхідно вживати всі ці поживні речовини.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Ходімо у Музей Продуктів, щоб дізнатися більше!</a:t>
              </a:r>
            </a:p>
            <a:p>
              <a:pPr algn="ctr"/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930885" y="2738946"/>
            <a:ext cx="2357274" cy="1498551"/>
            <a:chOff x="1889014" y="3716684"/>
            <a:chExt cx="4106503" cy="71488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889014" y="3716684"/>
              <a:ext cx="3950614" cy="7148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9014" y="3777674"/>
              <a:ext cx="4106503" cy="63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rgbClr val="DB6CA9"/>
                  </a:solidFill>
                </a:rPr>
                <a:t>ЖИРИ </a:t>
              </a:r>
              <a:r>
                <a:rPr lang="uk-UA" sz="1600" dirty="0"/>
                <a:t>– це джерело енергії.</a:t>
              </a:r>
            </a:p>
            <a:p>
              <a:pPr algn="ctr"/>
              <a:r>
                <a:rPr lang="uk-UA" sz="1600" dirty="0"/>
                <a:t>Вони також допомагають зігрівати організм</a:t>
              </a:r>
              <a:endParaRPr lang="ru-RU" sz="16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251321" y="2265498"/>
            <a:ext cx="2266261" cy="1751787"/>
            <a:chOff x="4684295" y="2886310"/>
            <a:chExt cx="4244378" cy="118774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892942" y="2886310"/>
              <a:ext cx="3823188" cy="1187740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 w="28575"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84295" y="3032359"/>
              <a:ext cx="4244378" cy="89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rgbClr val="3DB1DF"/>
                  </a:solidFill>
                </a:rPr>
                <a:t>ВІТАМІНИ</a:t>
              </a:r>
              <a:r>
                <a:rPr lang="uk-UA" sz="1600" dirty="0"/>
                <a:t> – речовини, що необхідні </a:t>
              </a:r>
            </a:p>
            <a:p>
              <a:pPr algn="ctr"/>
              <a:r>
                <a:rPr lang="uk-UA" sz="1600" dirty="0"/>
                <a:t>для росту та збереження здоров'я людини </a:t>
              </a:r>
              <a:endParaRPr lang="ru-RU" sz="16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38369" y="2465427"/>
            <a:ext cx="1953974" cy="1876199"/>
            <a:chOff x="7623775" y="3618974"/>
            <a:chExt cx="4485398" cy="65264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7728642" y="3618974"/>
              <a:ext cx="4380531" cy="652649"/>
            </a:xfrm>
            <a:prstGeom prst="roundRect">
              <a:avLst/>
            </a:prstGeom>
            <a:solidFill>
              <a:schemeClr val="bg1">
                <a:alpha val="64000"/>
              </a:schemeClr>
            </a:solidFill>
            <a:ln w="28575"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3775" y="3677337"/>
              <a:ext cx="4485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rgbClr val="3DB1DF"/>
                  </a:solidFill>
                </a:rPr>
                <a:t>ВУГЛЕВОДИ</a:t>
              </a:r>
              <a:r>
                <a:rPr lang="uk-UA" sz="1600" dirty="0"/>
                <a:t> – речовини, з яких виробляється енергія для роботи організму та його активності</a:t>
              </a:r>
              <a:endParaRPr lang="ru-RU" sz="16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591629" y="2119429"/>
            <a:ext cx="2579584" cy="1902756"/>
            <a:chOff x="8180833" y="1685981"/>
            <a:chExt cx="3928340" cy="119898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8180833" y="1685981"/>
              <a:ext cx="3928339" cy="11989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80833" y="1816787"/>
              <a:ext cx="3928340" cy="93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DB6CA9"/>
                  </a:solidFill>
                </a:rPr>
                <a:t>МІНЕРАЛЬНІ РЕЧОВИНИ </a:t>
              </a:r>
            </a:p>
            <a:p>
              <a:pPr algn="ctr"/>
              <a:r>
                <a:rPr lang="uk-UA" dirty="0"/>
                <a:t>важливі для роботи організму, зокрема, з них побудовані кістки нашого тіла</a:t>
              </a:r>
              <a:endParaRPr lang="ru-RU" dirty="0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66" y="4857"/>
            <a:ext cx="5449951" cy="2063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8417">
            <a:off x="-312212" y="-1003769"/>
            <a:ext cx="3992559" cy="4990698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60752" y="2967191"/>
            <a:ext cx="2267788" cy="1374435"/>
            <a:chOff x="260752" y="2967191"/>
            <a:chExt cx="3256524" cy="65264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60753" y="2967191"/>
              <a:ext cx="3256523" cy="652649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28575"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0752" y="3174384"/>
              <a:ext cx="325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З </a:t>
              </a:r>
              <a:r>
                <a:rPr lang="uk-UA" b="1" dirty="0">
                  <a:solidFill>
                    <a:srgbClr val="3DB1DF"/>
                  </a:solidFill>
                </a:rPr>
                <a:t>БІЛКІВ</a:t>
              </a:r>
              <a:r>
                <a:rPr lang="uk-UA" dirty="0"/>
                <a:t> побудоване наше тіло</a:t>
              </a:r>
              <a:endParaRPr lang="ru-RU" dirty="0"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12213"/>
            <a:ext cx="6120757" cy="20634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217704" y="12495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5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175" r="6758" b="22163"/>
          <a:stretch/>
        </p:blipFill>
        <p:spPr>
          <a:xfrm>
            <a:off x="8604454" y="1750062"/>
            <a:ext cx="3447335" cy="3366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369" t="2296" r="6898" b="17462"/>
          <a:stretch/>
        </p:blipFill>
        <p:spPr>
          <a:xfrm>
            <a:off x="4013863" y="1713273"/>
            <a:ext cx="4243178" cy="3384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811" t="18194" r="17982" b="10806"/>
          <a:stretch/>
        </p:blipFill>
        <p:spPr>
          <a:xfrm>
            <a:off x="172799" y="963491"/>
            <a:ext cx="3726423" cy="415325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933575" y="199918"/>
            <a:ext cx="2299363" cy="1468109"/>
            <a:chOff x="1899895" y="182880"/>
            <a:chExt cx="2113968" cy="1395415"/>
          </a:xfrm>
        </p:grpSpPr>
        <p:sp>
          <p:nvSpPr>
            <p:cNvPr id="2" name="Овальная выноска 1"/>
            <p:cNvSpPr/>
            <p:nvPr/>
          </p:nvSpPr>
          <p:spPr>
            <a:xfrm>
              <a:off x="1899895" y="182880"/>
              <a:ext cx="2113968" cy="1323703"/>
            </a:xfrm>
            <a:prstGeom prst="wedgeEllipseCallout">
              <a:avLst>
                <a:gd name="adj1" fmla="val -51511"/>
                <a:gd name="adj2" fmla="val 5151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57215" y="377966"/>
              <a:ext cx="1999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Ой, які «смачні» картинки! Мені подобається цей музей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05976"/>
            <a:ext cx="1433457" cy="82989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768169" y="5305424"/>
            <a:ext cx="2603863" cy="873143"/>
            <a:chOff x="768169" y="5305424"/>
            <a:chExt cx="2603863" cy="87314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68169" y="5305424"/>
              <a:ext cx="2603863" cy="8731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9556" y="5372661"/>
              <a:ext cx="25410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Хліб, крупи та зернові культури дають нам вуглеводи – джерело енергії</a:t>
              </a:r>
              <a:endParaRPr lang="ru-RU" sz="14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823766" y="5299155"/>
            <a:ext cx="2668171" cy="858338"/>
            <a:chOff x="4823766" y="5299155"/>
            <a:chExt cx="2668171" cy="85833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833520" y="5299155"/>
              <a:ext cx="2603863" cy="8583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23766" y="5358992"/>
              <a:ext cx="26681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Олія та масло – джерело рослинних жирів, що дають нам енергію та зігрівають організм</a:t>
              </a:r>
              <a:endParaRPr lang="ru-RU" sz="14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026191" y="5264940"/>
            <a:ext cx="2603863" cy="954107"/>
            <a:chOff x="9026191" y="5264940"/>
            <a:chExt cx="2603863" cy="954107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9026191" y="5302545"/>
              <a:ext cx="2603863" cy="854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53330" y="5264940"/>
              <a:ext cx="2503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М’ясо, риба та молочні продукти – постачають нам білки, що є будівельним матеріалом для організму</a:t>
              </a:r>
              <a:endParaRPr lang="ru-RU" sz="1400" dirty="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53300" y="54907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4692471" y="114745"/>
            <a:ext cx="2790613" cy="3834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578" flipH="1">
            <a:off x="4119080" y="3475588"/>
            <a:ext cx="3868620" cy="4990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50" t="48638" r="64162" b="17137"/>
          <a:stretch/>
        </p:blipFill>
        <p:spPr>
          <a:xfrm>
            <a:off x="428980" y="225779"/>
            <a:ext cx="3549344" cy="3612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9572" t="13086" r="5995" b="54928"/>
          <a:stretch/>
        </p:blipFill>
        <p:spPr>
          <a:xfrm>
            <a:off x="7764346" y="356614"/>
            <a:ext cx="3781778" cy="361327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218260" y="2521350"/>
            <a:ext cx="3546086" cy="1079806"/>
            <a:chOff x="768169" y="5305424"/>
            <a:chExt cx="2603863" cy="46398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68169" y="5305424"/>
              <a:ext cx="2603863" cy="463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9556" y="5372661"/>
              <a:ext cx="2541088" cy="39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Овочі та фрукти – це одне з найбільших джерел вітамінів та мінералів.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2295" y="4445007"/>
            <a:ext cx="3025971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560655" y="4084860"/>
            <a:ext cx="3371952" cy="2270783"/>
            <a:chOff x="3922242" y="3855322"/>
            <a:chExt cx="3278239" cy="2078872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3922242" y="3855322"/>
              <a:ext cx="3161489" cy="2078872"/>
            </a:xfrm>
            <a:prstGeom prst="wedgeEllipseCallout">
              <a:avLst>
                <a:gd name="adj1" fmla="val 85924"/>
                <a:gd name="adj2" fmla="val 298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58502" y="4185032"/>
              <a:ext cx="3241979" cy="1662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а ти знав, що мінеральні речовини дуже важливі для нас, адже вони допомагають різним системам організму, наприклад, нервовій,  та серцево-судинній!</a:t>
              </a:r>
              <a:endParaRPr lang="ru-RU" sz="1600" dirty="0">
                <a:latin typeface="Comic Sans MS" panose="030F0702030302020204" pitchFamily="66" charset="0"/>
              </a:endParaRPr>
            </a:p>
            <a:p>
              <a:endParaRPr lang="ru-RU" sz="16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992533" y="4084860"/>
            <a:ext cx="3454400" cy="2422250"/>
            <a:chOff x="7992533" y="4084860"/>
            <a:chExt cx="3454400" cy="2422250"/>
          </a:xfrm>
        </p:grpSpPr>
        <p:sp>
          <p:nvSpPr>
            <p:cNvPr id="20" name="Овальная выноска 19"/>
            <p:cNvSpPr/>
            <p:nvPr/>
          </p:nvSpPr>
          <p:spPr>
            <a:xfrm flipH="1">
              <a:off x="7992533" y="4084860"/>
              <a:ext cx="3454400" cy="2417539"/>
            </a:xfrm>
            <a:prstGeom prst="wedgeEllipseCallout">
              <a:avLst>
                <a:gd name="adj1" fmla="val 75793"/>
                <a:gd name="adj2" fmla="val -126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63920" y="4445007"/>
              <a:ext cx="298339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Що ж стосується вітамінів – вони містяться і в продуктах рослинного, і в продуктах тваринного походження, кожна група вітамінів має свою назву та важлива для здоров'я людини.</a:t>
              </a:r>
              <a:endParaRPr lang="ru-RU" sz="1600" dirty="0">
                <a:latin typeface="Comic Sans MS" panose="030F0702030302020204" pitchFamily="66" charset="0"/>
              </a:endParaRP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69370" y="11474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992</Words>
  <Application>Microsoft Office PowerPoint</Application>
  <PresentationFormat>Широкоэкранный</PresentationFormat>
  <Paragraphs>68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133</cp:revision>
  <dcterms:created xsi:type="dcterms:W3CDTF">2022-05-15T16:52:41Z</dcterms:created>
  <dcterms:modified xsi:type="dcterms:W3CDTF">2022-06-21T14:00:28Z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2022-05-17T13:12:58Z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06c3272f-73cf-49a7-ad27-c7e683a1a11e</vt:lpwstr>
  </property>
  <property fmtid="{D5CDD505-2E9C-101B-9397-08002B2CF9AE}" pid="8" name="MSIP_Label_1ada0a2f-b917-4d51-b0d0-d418a10c8b23_ContentBits">
    <vt:lpwstr>0</vt:lpwstr>
  </property>
</Properties>
</file>