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9" r:id="rId2"/>
    <p:sldId id="264" r:id="rId3"/>
    <p:sldId id="258" r:id="rId4"/>
    <p:sldId id="257" r:id="rId5"/>
    <p:sldId id="263" r:id="rId6"/>
    <p:sldId id="256" r:id="rId7"/>
    <p:sldId id="260" r:id="rId8"/>
    <p:sldId id="262" r:id="rId9"/>
    <p:sldId id="265"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emchuk,Sofiia,UA-Kyiv" initials="VK" lastIdx="26" clrIdx="0">
    <p:extLst>
      <p:ext uri="{19B8F6BF-5375-455C-9EA6-DF929625EA0E}">
        <p15:presenceInfo xmlns:p15="http://schemas.microsoft.com/office/powerpoint/2012/main" userId="S::Sofiia.Veremchuk@ua.nestle.com::be460084-cfb1-4c63-8380-98615d65a8c1" providerId="AD"/>
      </p:ext>
    </p:extLst>
  </p:cmAuthor>
  <p:cmAuthor id="2" name="Acer" initials="A" lastIdx="1" clrIdx="1">
    <p:extLst>
      <p:ext uri="{19B8F6BF-5375-455C-9EA6-DF929625EA0E}">
        <p15:presenceInfo xmlns:p15="http://schemas.microsoft.com/office/powerpoint/2012/main" userId="Ac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A34"/>
    <a:srgbClr val="FFF9E9"/>
    <a:srgbClr val="FB6662"/>
    <a:srgbClr val="E43216"/>
    <a:srgbClr val="FFE600"/>
    <a:srgbClr val="FFF900"/>
    <a:srgbClr val="A461AA"/>
    <a:srgbClr val="F39100"/>
    <a:srgbClr val="1F3C1C"/>
    <a:srgbClr val="71C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32" autoAdjust="0"/>
  </p:normalViewPr>
  <p:slideViewPr>
    <p:cSldViewPr snapToGrid="0">
      <p:cViewPr varScale="1">
        <p:scale>
          <a:sx n="59" d="100"/>
          <a:sy n="59" d="100"/>
        </p:scale>
        <p:origin x="28" y="3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emchuk,Sofiia,UA-Kyiv" userId="be460084-cfb1-4c63-8380-98615d65a8c1" providerId="ADAL" clId="{2CD08BD9-E789-400A-9682-462E218885EB}"/>
    <pc:docChg chg="custSel">
      <pc:chgData name="Veremchuk,Sofiia,UA-Kyiv" userId="be460084-cfb1-4c63-8380-98615d65a8c1" providerId="ADAL" clId="{2CD08BD9-E789-400A-9682-462E218885EB}" dt="2022-08-03T13:02:49.006" v="0" actId="1592"/>
      <pc:docMkLst>
        <pc:docMk/>
      </pc:docMkLst>
      <pc:sldChg chg="delCm">
        <pc:chgData name="Veremchuk,Sofiia,UA-Kyiv" userId="be460084-cfb1-4c63-8380-98615d65a8c1" providerId="ADAL" clId="{2CD08BD9-E789-400A-9682-462E218885EB}" dt="2022-08-03T13:02:49.006" v="0" actId="1592"/>
        <pc:sldMkLst>
          <pc:docMk/>
          <pc:sldMk cId="1788914486"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A92D4-5799-4E45-BC30-8227733D0447}" type="datetimeFigureOut">
              <a:rPr lang="ru-RU" smtClean="0"/>
              <a:t>03.08.2022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68B6D-5AB7-4E3A-B40A-E557874F86F8}" type="slidenum">
              <a:rPr lang="ru-RU" smtClean="0"/>
              <a:t>‹#›</a:t>
            </a:fld>
            <a:endParaRPr lang="ru-RU"/>
          </a:p>
        </p:txBody>
      </p:sp>
    </p:spTree>
    <p:extLst>
      <p:ext uri="{BB962C8B-B14F-4D97-AF65-F5344CB8AC3E}">
        <p14:creationId xmlns:p14="http://schemas.microsoft.com/office/powerpoint/2010/main" val="79401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394A976-8B47-4710-90B6-9D02B528A4EE}" type="datetimeFigureOut">
              <a:rPr lang="ru-RU" smtClean="0"/>
              <a:t>03.08.2022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1399050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94A976-8B47-4710-90B6-9D02B528A4EE}" type="datetimeFigureOut">
              <a:rPr lang="ru-RU" smtClean="0"/>
              <a:t>03.08.2022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419081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94A976-8B47-4710-90B6-9D02B528A4EE}" type="datetimeFigureOut">
              <a:rPr lang="ru-RU" smtClean="0"/>
              <a:t>03.08.2022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102717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94A976-8B47-4710-90B6-9D02B528A4EE}" type="datetimeFigureOut">
              <a:rPr lang="ru-RU" smtClean="0"/>
              <a:t>03.08.2022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163149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94A976-8B47-4710-90B6-9D02B528A4EE}" type="datetimeFigureOut">
              <a:rPr lang="ru-RU" smtClean="0"/>
              <a:t>03.08.2022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3616208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94A976-8B47-4710-90B6-9D02B528A4EE}" type="datetimeFigureOut">
              <a:rPr lang="ru-RU" smtClean="0"/>
              <a:t>03.08.2022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214199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94A976-8B47-4710-90B6-9D02B528A4EE}" type="datetimeFigureOut">
              <a:rPr lang="ru-RU" smtClean="0"/>
              <a:t>03.08.2022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83258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94A976-8B47-4710-90B6-9D02B528A4EE}" type="datetimeFigureOut">
              <a:rPr lang="ru-RU" smtClean="0"/>
              <a:t>03.08.2022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378989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94A976-8B47-4710-90B6-9D02B528A4EE}" type="datetimeFigureOut">
              <a:rPr lang="ru-RU" smtClean="0"/>
              <a:t>03.08.2022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255439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394A976-8B47-4710-90B6-9D02B528A4EE}" type="datetimeFigureOut">
              <a:rPr lang="ru-RU" smtClean="0"/>
              <a:t>03.08.2022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524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394A976-8B47-4710-90B6-9D02B528A4EE}" type="datetimeFigureOut">
              <a:rPr lang="ru-RU" smtClean="0"/>
              <a:t>03.08.2022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A195F0-477C-4492-A8D6-C3952A951EAB}" type="slidenum">
              <a:rPr lang="ru-RU" smtClean="0"/>
              <a:t>‹#›</a:t>
            </a:fld>
            <a:endParaRPr lang="ru-RU"/>
          </a:p>
        </p:txBody>
      </p:sp>
    </p:spTree>
    <p:extLst>
      <p:ext uri="{BB962C8B-B14F-4D97-AF65-F5344CB8AC3E}">
        <p14:creationId xmlns:p14="http://schemas.microsoft.com/office/powerpoint/2010/main" val="240961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4A976-8B47-4710-90B6-9D02B528A4EE}" type="datetimeFigureOut">
              <a:rPr lang="ru-RU" smtClean="0"/>
              <a:t>03.08.2022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195F0-477C-4492-A8D6-C3952A951EAB}" type="slidenum">
              <a:rPr lang="ru-RU" smtClean="0"/>
              <a:t>‹#›</a:t>
            </a:fld>
            <a:endParaRPr lang="ru-RU"/>
          </a:p>
        </p:txBody>
      </p:sp>
    </p:spTree>
    <p:extLst>
      <p:ext uri="{BB962C8B-B14F-4D97-AF65-F5344CB8AC3E}">
        <p14:creationId xmlns:p14="http://schemas.microsoft.com/office/powerpoint/2010/main" val="3491096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abetka-healthykids.com.ua/forma-zvorotnoho-zviazku" TargetMode="External"/><Relationship Id="rId7" Type="http://schemas.openxmlformats.org/officeDocument/2006/relationships/hyperlink" Target="https://www.facebook.com/profile.php?id=100057173721075"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mailto:info@ua.nestle.com" TargetMode="Externa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12">
            <a:extLst>
              <a:ext uri="{FF2B5EF4-FFF2-40B4-BE49-F238E27FC236}">
                <a16:creationId xmlns:a16="http://schemas.microsoft.com/office/drawing/2014/main" id="{460A0537-6F2E-441A-9359-5138D10ED5BF}"/>
              </a:ext>
            </a:extLst>
          </p:cNvPr>
          <p:cNvSpPr/>
          <p:nvPr/>
        </p:nvSpPr>
        <p:spPr>
          <a:xfrm>
            <a:off x="-18581" y="22671"/>
            <a:ext cx="12192000" cy="6858000"/>
          </a:xfrm>
          <a:prstGeom prst="rect">
            <a:avLst/>
          </a:prstGeom>
          <a:solidFill>
            <a:srgbClr val="FFF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бъект 2"/>
          <p:cNvSpPr txBox="1">
            <a:spLocks/>
          </p:cNvSpPr>
          <p:nvPr/>
        </p:nvSpPr>
        <p:spPr>
          <a:xfrm>
            <a:off x="9340951" y="4020457"/>
            <a:ext cx="3051765" cy="647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uk-UA" sz="1400" dirty="0">
                <a:solidFill>
                  <a:schemeClr val="bg1"/>
                </a:solidFill>
                <a:latin typeface="Montserrat" panose="00000500000000000000" pitchFamily="2" charset="-52"/>
                <a:cs typeface="Arial" panose="020B0604020202020204" pitchFamily="34" charset="0"/>
              </a:rPr>
              <a:t>Усне </a:t>
            </a:r>
          </a:p>
          <a:p>
            <a:pPr marL="0" indent="0" algn="ctr">
              <a:lnSpc>
                <a:spcPct val="150000"/>
              </a:lnSpc>
              <a:buNone/>
            </a:pPr>
            <a:r>
              <a:rPr lang="uk-UA" sz="1400" dirty="0">
                <a:solidFill>
                  <a:schemeClr val="bg1"/>
                </a:solidFill>
                <a:latin typeface="Montserrat" panose="00000500000000000000" pitchFamily="2" charset="-52"/>
                <a:cs typeface="Arial" panose="020B0604020202020204" pitchFamily="34" charset="0"/>
              </a:rPr>
              <a:t>опитування</a:t>
            </a:r>
          </a:p>
        </p:txBody>
      </p:sp>
      <p:pic>
        <p:nvPicPr>
          <p:cNvPr id="21" name="Picture 20">
            <a:extLst>
              <a:ext uri="{FF2B5EF4-FFF2-40B4-BE49-F238E27FC236}">
                <a16:creationId xmlns:a16="http://schemas.microsoft.com/office/drawing/2014/main" id="{7A238E83-7176-4CDF-818F-B3831AE4C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222" y="260233"/>
            <a:ext cx="2957335" cy="1971556"/>
          </a:xfrm>
          <a:custGeom>
            <a:avLst/>
            <a:gdLst>
              <a:gd name="connsiteX0" fmla="*/ 0 w 2957335"/>
              <a:gd name="connsiteY0" fmla="*/ 0 h 1971556"/>
              <a:gd name="connsiteX1" fmla="*/ 2957335 w 2957335"/>
              <a:gd name="connsiteY1" fmla="*/ 0 h 1971556"/>
              <a:gd name="connsiteX2" fmla="*/ 2957335 w 2957335"/>
              <a:gd name="connsiteY2" fmla="*/ 1971556 h 1971556"/>
              <a:gd name="connsiteX3" fmla="*/ 0 w 2957335"/>
              <a:gd name="connsiteY3" fmla="*/ 1971556 h 1971556"/>
              <a:gd name="connsiteX4" fmla="*/ 0 w 2957335"/>
              <a:gd name="connsiteY4" fmla="*/ 0 h 19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335" h="1971556" fill="none" extrusionOk="0">
                <a:moveTo>
                  <a:pt x="0" y="0"/>
                </a:moveTo>
                <a:cubicBezTo>
                  <a:pt x="986307" y="119399"/>
                  <a:pt x="1963375" y="-95254"/>
                  <a:pt x="2957335" y="0"/>
                </a:cubicBezTo>
                <a:cubicBezTo>
                  <a:pt x="2868812" y="540244"/>
                  <a:pt x="3126777" y="1047681"/>
                  <a:pt x="2957335" y="1971556"/>
                </a:cubicBezTo>
                <a:cubicBezTo>
                  <a:pt x="2613733" y="2051877"/>
                  <a:pt x="887673" y="1976592"/>
                  <a:pt x="0" y="1971556"/>
                </a:cubicBezTo>
                <a:cubicBezTo>
                  <a:pt x="-111105" y="1104703"/>
                  <a:pt x="-137533" y="381415"/>
                  <a:pt x="0" y="0"/>
                </a:cubicBezTo>
                <a:close/>
              </a:path>
              <a:path w="2957335" h="1971556" stroke="0" extrusionOk="0">
                <a:moveTo>
                  <a:pt x="0" y="0"/>
                </a:moveTo>
                <a:cubicBezTo>
                  <a:pt x="1384153" y="-83230"/>
                  <a:pt x="2512720" y="-10854"/>
                  <a:pt x="2957335" y="0"/>
                </a:cubicBezTo>
                <a:cubicBezTo>
                  <a:pt x="2928326" y="858936"/>
                  <a:pt x="2789792" y="1402681"/>
                  <a:pt x="2957335" y="1971556"/>
                </a:cubicBezTo>
                <a:cubicBezTo>
                  <a:pt x="2595850" y="1979984"/>
                  <a:pt x="1250912" y="1891653"/>
                  <a:pt x="0" y="1971556"/>
                </a:cubicBezTo>
                <a:cubicBezTo>
                  <a:pt x="129603" y="1107411"/>
                  <a:pt x="-30892" y="963665"/>
                  <a:pt x="0" y="0"/>
                </a:cubicBezTo>
                <a:close/>
              </a:path>
            </a:pathLst>
          </a:custGeom>
          <a:ln>
            <a:solidFill>
              <a:srgbClr val="38AA34"/>
            </a:solidFill>
            <a:extLst>
              <a:ext uri="{C807C97D-BFC1-408E-A445-0C87EB9F89A2}">
                <ask:lineSketchStyleProps xmlns:ask="http://schemas.microsoft.com/office/drawing/2018/sketchyshapes" sd="2942643065">
                  <a:prstGeom prst="rect">
                    <a:avLst/>
                  </a:prstGeom>
                  <ask:type>
                    <ask:lineSketchCurved/>
                  </ask:type>
                </ask:lineSketchStyleProps>
              </a:ext>
            </a:extLst>
          </a:ln>
        </p:spPr>
      </p:pic>
      <p:pic>
        <p:nvPicPr>
          <p:cNvPr id="27" name="Picture 26" descr="A group of people wearing chef hats&#10;&#10;Description automatically generated with low confidence">
            <a:extLst>
              <a:ext uri="{FF2B5EF4-FFF2-40B4-BE49-F238E27FC236}">
                <a16:creationId xmlns:a16="http://schemas.microsoft.com/office/drawing/2014/main" id="{BCB40A5E-7980-49F8-98FB-860A834E97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2227" y="2386779"/>
            <a:ext cx="2953407" cy="1971556"/>
          </a:xfrm>
          <a:custGeom>
            <a:avLst/>
            <a:gdLst>
              <a:gd name="connsiteX0" fmla="*/ 0 w 2953407"/>
              <a:gd name="connsiteY0" fmla="*/ 0 h 1971556"/>
              <a:gd name="connsiteX1" fmla="*/ 2953407 w 2953407"/>
              <a:gd name="connsiteY1" fmla="*/ 0 h 1971556"/>
              <a:gd name="connsiteX2" fmla="*/ 2953407 w 2953407"/>
              <a:gd name="connsiteY2" fmla="*/ 1971556 h 1971556"/>
              <a:gd name="connsiteX3" fmla="*/ 0 w 2953407"/>
              <a:gd name="connsiteY3" fmla="*/ 1971556 h 1971556"/>
              <a:gd name="connsiteX4" fmla="*/ 0 w 2953407"/>
              <a:gd name="connsiteY4" fmla="*/ 0 h 19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07" h="1971556" fill="none" extrusionOk="0">
                <a:moveTo>
                  <a:pt x="0" y="0"/>
                </a:moveTo>
                <a:cubicBezTo>
                  <a:pt x="713330" y="-49533"/>
                  <a:pt x="2135424" y="-14809"/>
                  <a:pt x="2953407" y="0"/>
                </a:cubicBezTo>
                <a:cubicBezTo>
                  <a:pt x="3041046" y="572496"/>
                  <a:pt x="2880728" y="1264518"/>
                  <a:pt x="2953407" y="1971556"/>
                </a:cubicBezTo>
                <a:cubicBezTo>
                  <a:pt x="2374254" y="1923325"/>
                  <a:pt x="1292621" y="2056011"/>
                  <a:pt x="0" y="1971556"/>
                </a:cubicBezTo>
                <a:cubicBezTo>
                  <a:pt x="-38581" y="990394"/>
                  <a:pt x="63341" y="562643"/>
                  <a:pt x="0" y="0"/>
                </a:cubicBezTo>
                <a:close/>
              </a:path>
              <a:path w="2953407" h="1971556" stroke="0" extrusionOk="0">
                <a:moveTo>
                  <a:pt x="0" y="0"/>
                </a:moveTo>
                <a:cubicBezTo>
                  <a:pt x="325262" y="118645"/>
                  <a:pt x="2459777" y="116012"/>
                  <a:pt x="2953407" y="0"/>
                </a:cubicBezTo>
                <a:cubicBezTo>
                  <a:pt x="2820525" y="734947"/>
                  <a:pt x="3038358" y="1615564"/>
                  <a:pt x="2953407" y="1971556"/>
                </a:cubicBezTo>
                <a:cubicBezTo>
                  <a:pt x="1847883" y="2106156"/>
                  <a:pt x="574480" y="1814360"/>
                  <a:pt x="0" y="1971556"/>
                </a:cubicBezTo>
                <a:cubicBezTo>
                  <a:pt x="-20187" y="1385987"/>
                  <a:pt x="-152480" y="825803"/>
                  <a:pt x="0" y="0"/>
                </a:cubicBezTo>
                <a:close/>
              </a:path>
            </a:pathLst>
          </a:custGeom>
          <a:ln>
            <a:solidFill>
              <a:srgbClr val="38AA34"/>
            </a:solidFill>
            <a:extLst>
              <a:ext uri="{C807C97D-BFC1-408E-A445-0C87EB9F89A2}">
                <ask:lineSketchStyleProps xmlns:ask="http://schemas.microsoft.com/office/drawing/2018/sketchyshapes" sd="1219033472">
                  <a:prstGeom prst="rect">
                    <a:avLst/>
                  </a:prstGeom>
                  <ask:type>
                    <ask:lineSketchCurved/>
                  </ask:type>
                </ask:lineSketchStyleProps>
              </a:ext>
            </a:extLst>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4"/>
          <a:stretch>
            <a:fillRect/>
          </a:stretch>
        </p:blipFill>
        <p:spPr>
          <a:xfrm>
            <a:off x="9476717" y="329312"/>
            <a:ext cx="1260015" cy="515461"/>
          </a:xfrm>
          <a:prstGeom prst="roundRect">
            <a:avLst>
              <a:gd name="adj" fmla="val 15988"/>
            </a:avLst>
          </a:prstGeom>
          <a:solidFill>
            <a:srgbClr val="FFFFFF">
              <a:shade val="85000"/>
            </a:srgbClr>
          </a:solidFill>
          <a:ln w="28575">
            <a:noFill/>
          </a:ln>
          <a:effectLst/>
        </p:spPr>
      </p:pic>
      <p:pic>
        <p:nvPicPr>
          <p:cNvPr id="8" name="Picture 7" descr="Graphical user interface&#10;&#10;Description automatically generated">
            <a:extLst>
              <a:ext uri="{FF2B5EF4-FFF2-40B4-BE49-F238E27FC236}">
                <a16:creationId xmlns:a16="http://schemas.microsoft.com/office/drawing/2014/main" id="{F285344A-E89F-4383-94B4-61791EEC4954}"/>
              </a:ext>
            </a:extLst>
          </p:cNvPr>
          <p:cNvPicPr>
            <a:picLocks noChangeAspect="1"/>
          </p:cNvPicPr>
          <p:nvPr/>
        </p:nvPicPr>
        <p:blipFill rotWithShape="1">
          <a:blip r:embed="rId5">
            <a:alphaModFix amt="72000"/>
            <a:extLst>
              <a:ext uri="{28A0092B-C50C-407E-A947-70E740481C1C}">
                <a14:useLocalDpi xmlns:a14="http://schemas.microsoft.com/office/drawing/2010/main" val="0"/>
              </a:ext>
            </a:extLst>
          </a:blip>
          <a:srcRect l="2753" t="28518" r="60722" b="38239"/>
          <a:stretch/>
        </p:blipFill>
        <p:spPr>
          <a:xfrm>
            <a:off x="18581" y="-187146"/>
            <a:ext cx="6670005" cy="7232289"/>
          </a:xfrm>
          <a:prstGeom prst="rect">
            <a:avLst/>
          </a:prstGeom>
        </p:spPr>
      </p:pic>
      <p:sp>
        <p:nvSpPr>
          <p:cNvPr id="9" name="TextBox 8">
            <a:extLst>
              <a:ext uri="{FF2B5EF4-FFF2-40B4-BE49-F238E27FC236}">
                <a16:creationId xmlns:a16="http://schemas.microsoft.com/office/drawing/2014/main" id="{3F5AFF65-C85C-4A78-B2E2-5F1AE6BA3908}"/>
              </a:ext>
            </a:extLst>
          </p:cNvPr>
          <p:cNvSpPr txBox="1"/>
          <p:nvPr/>
        </p:nvSpPr>
        <p:spPr>
          <a:xfrm>
            <a:off x="1009432" y="137983"/>
            <a:ext cx="5200514" cy="6697346"/>
          </a:xfrm>
          <a:prstGeom prst="rect">
            <a:avLst/>
          </a:prstGeom>
          <a:noFill/>
        </p:spPr>
        <p:txBody>
          <a:bodyPr wrap="square" rtlCol="0">
            <a:spAutoFit/>
          </a:bodyPr>
          <a:lstStyle/>
          <a:p>
            <a:pPr>
              <a:lnSpc>
                <a:spcPct val="150000"/>
              </a:lnSpc>
            </a:pPr>
            <a:r>
              <a:rPr lang="uk-UA" dirty="0"/>
              <a:t>Дорогі вчителі!</a:t>
            </a:r>
          </a:p>
          <a:p>
            <a:pPr>
              <a:lnSpc>
                <a:spcPct val="150000"/>
              </a:lnSpc>
            </a:pPr>
            <a:r>
              <a:rPr lang="uk-UA" dirty="0"/>
              <a:t>Ми хочемо поділитися кількома порадами та лайфхаками, тому підготували цю інструкцію, яка зробить ваш досвід використання уроків «Абетки Харчування» приємним та цікавим.</a:t>
            </a:r>
          </a:p>
          <a:p>
            <a:pPr>
              <a:lnSpc>
                <a:spcPct val="150000"/>
              </a:lnSpc>
            </a:pPr>
            <a:r>
              <a:rPr lang="uk-UA" dirty="0"/>
              <a:t>Адже, ключова ідея нашої програми – навчати та навчатися із задоволенням!</a:t>
            </a:r>
          </a:p>
          <a:p>
            <a:pPr>
              <a:lnSpc>
                <a:spcPct val="150000"/>
              </a:lnSpc>
            </a:pPr>
            <a:r>
              <a:rPr lang="uk-UA" dirty="0"/>
              <a:t>Мультимедійні </a:t>
            </a:r>
            <a:r>
              <a:rPr lang="uk-UA" dirty="0" err="1"/>
              <a:t>уроки</a:t>
            </a:r>
            <a:r>
              <a:rPr lang="uk-UA" dirty="0"/>
              <a:t> розроблені для дітей віком 5-10 років та </a:t>
            </a:r>
            <a:r>
              <a:rPr lang="uk-UA" dirty="0" err="1"/>
              <a:t>підійдуть</a:t>
            </a:r>
            <a:r>
              <a:rPr lang="uk-UA" dirty="0"/>
              <a:t> для використання у шкільних, позашкільних та дошкільних закладах.</a:t>
            </a:r>
          </a:p>
          <a:p>
            <a:pPr>
              <a:lnSpc>
                <a:spcPct val="150000"/>
              </a:lnSpc>
            </a:pPr>
            <a:r>
              <a:rPr lang="uk-UA" dirty="0"/>
              <a:t>Презентації адаптовані як для очного, так і для дистанційного (онлайн) навчання.</a:t>
            </a:r>
          </a:p>
          <a:p>
            <a:pPr>
              <a:lnSpc>
                <a:spcPct val="150000"/>
              </a:lnSpc>
            </a:pPr>
            <a:r>
              <a:rPr lang="uk-UA" dirty="0"/>
              <a:t>Віримо у Ваші успіхи та надихаємося Вашою роботою!</a:t>
            </a:r>
            <a:endParaRPr lang="en-US" dirty="0"/>
          </a:p>
          <a:p>
            <a:pPr>
              <a:lnSpc>
                <a:spcPct val="150000"/>
              </a:lnSpc>
            </a:pPr>
            <a:r>
              <a:rPr lang="en-US" dirty="0"/>
              <a:t>                         </a:t>
            </a:r>
            <a:r>
              <a:rPr lang="uk-UA" dirty="0"/>
              <a:t>Команда «Абетки харчування»</a:t>
            </a:r>
          </a:p>
          <a:p>
            <a:pPr>
              <a:lnSpc>
                <a:spcPct val="150000"/>
              </a:lnSpc>
            </a:pPr>
            <a:endParaRPr lang="uk-UA" dirty="0"/>
          </a:p>
        </p:txBody>
      </p:sp>
      <p:grpSp>
        <p:nvGrpSpPr>
          <p:cNvPr id="36" name="Группа 22">
            <a:extLst>
              <a:ext uri="{FF2B5EF4-FFF2-40B4-BE49-F238E27FC236}">
                <a16:creationId xmlns:a16="http://schemas.microsoft.com/office/drawing/2014/main" id="{884623B0-6F82-4973-B9F0-4F9D7B6BEB08}"/>
              </a:ext>
            </a:extLst>
          </p:cNvPr>
          <p:cNvGrpSpPr/>
          <p:nvPr/>
        </p:nvGrpSpPr>
        <p:grpSpPr>
          <a:xfrm>
            <a:off x="11868641" y="215503"/>
            <a:ext cx="244908" cy="6104239"/>
            <a:chOff x="11868641" y="215503"/>
            <a:chExt cx="244908" cy="6104239"/>
          </a:xfrm>
        </p:grpSpPr>
        <p:sp>
          <p:nvSpPr>
            <p:cNvPr id="37" name="Овал 21">
              <a:extLst>
                <a:ext uri="{FF2B5EF4-FFF2-40B4-BE49-F238E27FC236}">
                  <a16:creationId xmlns:a16="http://schemas.microsoft.com/office/drawing/2014/main" id="{07C05E3A-DBA1-4DCA-A4E5-DD09EF9CD90C}"/>
                </a:ext>
              </a:extLst>
            </p:cNvPr>
            <p:cNvSpPr/>
            <p:nvPr/>
          </p:nvSpPr>
          <p:spPr>
            <a:xfrm>
              <a:off x="11868641" y="215503"/>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29">
              <a:extLst>
                <a:ext uri="{FF2B5EF4-FFF2-40B4-BE49-F238E27FC236}">
                  <a16:creationId xmlns:a16="http://schemas.microsoft.com/office/drawing/2014/main" id="{B43017D3-68C5-491E-B96C-09F702B1772B}"/>
                </a:ext>
              </a:extLst>
            </p:cNvPr>
            <p:cNvSpPr/>
            <p:nvPr/>
          </p:nvSpPr>
          <p:spPr>
            <a:xfrm>
              <a:off x="11868641" y="996014"/>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0">
              <a:extLst>
                <a:ext uri="{FF2B5EF4-FFF2-40B4-BE49-F238E27FC236}">
                  <a16:creationId xmlns:a16="http://schemas.microsoft.com/office/drawing/2014/main" id="{C8C9CFE9-A50A-4CCF-B1AA-58B2D6A29275}"/>
                </a:ext>
              </a:extLst>
            </p:cNvPr>
            <p:cNvSpPr/>
            <p:nvPr/>
          </p:nvSpPr>
          <p:spPr>
            <a:xfrm>
              <a:off x="11868641" y="1806159"/>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1">
              <a:extLst>
                <a:ext uri="{FF2B5EF4-FFF2-40B4-BE49-F238E27FC236}">
                  <a16:creationId xmlns:a16="http://schemas.microsoft.com/office/drawing/2014/main" id="{C0728525-B48E-441D-A9F7-FF421294846C}"/>
                </a:ext>
              </a:extLst>
            </p:cNvPr>
            <p:cNvSpPr/>
            <p:nvPr/>
          </p:nvSpPr>
          <p:spPr>
            <a:xfrm>
              <a:off x="11868641" y="2706145"/>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32">
              <a:extLst>
                <a:ext uri="{FF2B5EF4-FFF2-40B4-BE49-F238E27FC236}">
                  <a16:creationId xmlns:a16="http://schemas.microsoft.com/office/drawing/2014/main" id="{1BFD5AC7-87BA-4B55-A07F-AB7A28E9A00D}"/>
                </a:ext>
              </a:extLst>
            </p:cNvPr>
            <p:cNvSpPr/>
            <p:nvPr/>
          </p:nvSpPr>
          <p:spPr>
            <a:xfrm>
              <a:off x="11868641" y="3486656"/>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33">
              <a:extLst>
                <a:ext uri="{FF2B5EF4-FFF2-40B4-BE49-F238E27FC236}">
                  <a16:creationId xmlns:a16="http://schemas.microsoft.com/office/drawing/2014/main" id="{34D6D48E-B953-4414-AE32-597996F718B2}"/>
                </a:ext>
              </a:extLst>
            </p:cNvPr>
            <p:cNvSpPr/>
            <p:nvPr/>
          </p:nvSpPr>
          <p:spPr>
            <a:xfrm>
              <a:off x="11868641" y="4296801"/>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0">
              <a:extLst>
                <a:ext uri="{FF2B5EF4-FFF2-40B4-BE49-F238E27FC236}">
                  <a16:creationId xmlns:a16="http://schemas.microsoft.com/office/drawing/2014/main" id="{80063C33-5A43-4BC9-A458-722B0B5A51BE}"/>
                </a:ext>
              </a:extLst>
            </p:cNvPr>
            <p:cNvSpPr/>
            <p:nvPr/>
          </p:nvSpPr>
          <p:spPr>
            <a:xfrm>
              <a:off x="11885931" y="5281979"/>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1">
              <a:extLst>
                <a:ext uri="{FF2B5EF4-FFF2-40B4-BE49-F238E27FC236}">
                  <a16:creationId xmlns:a16="http://schemas.microsoft.com/office/drawing/2014/main" id="{6E897E83-C1A4-49D5-81CA-9BF1680B53EE}"/>
                </a:ext>
              </a:extLst>
            </p:cNvPr>
            <p:cNvSpPr/>
            <p:nvPr/>
          </p:nvSpPr>
          <p:spPr>
            <a:xfrm>
              <a:off x="11885931" y="6092124"/>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46" name="Picture 2" descr="A screenshot of a video game&#10;&#10;Description automatically generated with medium confidence">
            <a:extLst>
              <a:ext uri="{FF2B5EF4-FFF2-40B4-BE49-F238E27FC236}">
                <a16:creationId xmlns:a16="http://schemas.microsoft.com/office/drawing/2014/main" id="{11118251-D4C8-4805-AC01-CFD04B47E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8405" y="136691"/>
            <a:ext cx="1001582" cy="1001582"/>
          </a:xfrm>
          <a:prstGeom prst="rect">
            <a:avLst/>
          </a:prstGeom>
        </p:spPr>
      </p:pic>
      <p:pic>
        <p:nvPicPr>
          <p:cNvPr id="47" name="Picture 46" descr="A group of people sitting around a table with a computer&#10;&#10;Description automatically generated with medium confidence">
            <a:extLst>
              <a:ext uri="{FF2B5EF4-FFF2-40B4-BE49-F238E27FC236}">
                <a16:creationId xmlns:a16="http://schemas.microsoft.com/office/drawing/2014/main" id="{BE69CE40-DB85-4B82-B79C-674116A1F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7" r="21611"/>
          <a:stretch/>
        </p:blipFill>
        <p:spPr>
          <a:xfrm>
            <a:off x="6501298" y="4599127"/>
            <a:ext cx="2779783" cy="2007838"/>
          </a:xfrm>
          <a:custGeom>
            <a:avLst/>
            <a:gdLst>
              <a:gd name="connsiteX0" fmla="*/ 0 w 2779783"/>
              <a:gd name="connsiteY0" fmla="*/ 0 h 2007838"/>
              <a:gd name="connsiteX1" fmla="*/ 2779783 w 2779783"/>
              <a:gd name="connsiteY1" fmla="*/ 0 h 2007838"/>
              <a:gd name="connsiteX2" fmla="*/ 2779783 w 2779783"/>
              <a:gd name="connsiteY2" fmla="*/ 2007838 h 2007838"/>
              <a:gd name="connsiteX3" fmla="*/ 0 w 2779783"/>
              <a:gd name="connsiteY3" fmla="*/ 2007838 h 2007838"/>
              <a:gd name="connsiteX4" fmla="*/ 0 w 2779783"/>
              <a:gd name="connsiteY4" fmla="*/ 0 h 2007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783" h="2007838" fill="none" extrusionOk="0">
                <a:moveTo>
                  <a:pt x="0" y="0"/>
                </a:moveTo>
                <a:cubicBezTo>
                  <a:pt x="846811" y="25675"/>
                  <a:pt x="2167093" y="-74493"/>
                  <a:pt x="2779783" y="0"/>
                </a:cubicBezTo>
                <a:cubicBezTo>
                  <a:pt x="2810694" y="536503"/>
                  <a:pt x="2808549" y="1189282"/>
                  <a:pt x="2779783" y="2007838"/>
                </a:cubicBezTo>
                <a:cubicBezTo>
                  <a:pt x="2424386" y="2159774"/>
                  <a:pt x="410907" y="1909201"/>
                  <a:pt x="0" y="2007838"/>
                </a:cubicBezTo>
                <a:cubicBezTo>
                  <a:pt x="99969" y="1258084"/>
                  <a:pt x="-34705" y="417488"/>
                  <a:pt x="0" y="0"/>
                </a:cubicBezTo>
                <a:close/>
              </a:path>
              <a:path w="2779783" h="2007838" stroke="0" extrusionOk="0">
                <a:moveTo>
                  <a:pt x="0" y="0"/>
                </a:moveTo>
                <a:cubicBezTo>
                  <a:pt x="1044460" y="-61628"/>
                  <a:pt x="1506378" y="6109"/>
                  <a:pt x="2779783" y="0"/>
                </a:cubicBezTo>
                <a:cubicBezTo>
                  <a:pt x="2687994" y="824427"/>
                  <a:pt x="2645536" y="1348741"/>
                  <a:pt x="2779783" y="2007838"/>
                </a:cubicBezTo>
                <a:cubicBezTo>
                  <a:pt x="1922349" y="2055086"/>
                  <a:pt x="839249" y="1843439"/>
                  <a:pt x="0" y="2007838"/>
                </a:cubicBezTo>
                <a:cubicBezTo>
                  <a:pt x="36203" y="1181107"/>
                  <a:pt x="44268" y="271819"/>
                  <a:pt x="0" y="0"/>
                </a:cubicBezTo>
                <a:close/>
              </a:path>
            </a:pathLst>
          </a:custGeom>
          <a:ln>
            <a:solidFill>
              <a:srgbClr val="38AA34"/>
            </a:solidFill>
            <a:extLst>
              <a:ext uri="{C807C97D-BFC1-408E-A445-0C87EB9F89A2}">
                <ask:lineSketchStyleProps xmlns:ask="http://schemas.microsoft.com/office/drawing/2018/sketchyshapes" sd="741409903">
                  <a:prstGeom prst="rect">
                    <a:avLst/>
                  </a:prstGeom>
                  <ask:type>
                    <ask:lineSketchCurved/>
                  </ask:type>
                </ask:lineSketchStyleProps>
              </a:ext>
            </a:extLst>
          </a:ln>
        </p:spPr>
      </p:pic>
      <p:pic>
        <p:nvPicPr>
          <p:cNvPr id="16" name="Picture 15" descr="Shape&#10;&#10;Description automatically generated">
            <a:extLst>
              <a:ext uri="{FF2B5EF4-FFF2-40B4-BE49-F238E27FC236}">
                <a16:creationId xmlns:a16="http://schemas.microsoft.com/office/drawing/2014/main" id="{F8B7FC09-D934-4480-9521-2406FB6AED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7514" y="5891986"/>
            <a:ext cx="608054" cy="627893"/>
          </a:xfrm>
          <a:prstGeom prst="rect">
            <a:avLst/>
          </a:prstGeom>
        </p:spPr>
      </p:pic>
    </p:spTree>
    <p:extLst>
      <p:ext uri="{BB962C8B-B14F-4D97-AF65-F5344CB8AC3E}">
        <p14:creationId xmlns:p14="http://schemas.microsoft.com/office/powerpoint/2010/main" val="105583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231"/>
            <a:ext cx="12192000" cy="6858000"/>
          </a:xfrm>
          <a:prstGeom prst="rect">
            <a:avLst/>
          </a:prstGeom>
          <a:solidFill>
            <a:srgbClr val="FFF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бъект 2"/>
          <p:cNvSpPr txBox="1">
            <a:spLocks/>
          </p:cNvSpPr>
          <p:nvPr/>
        </p:nvSpPr>
        <p:spPr>
          <a:xfrm>
            <a:off x="534707" y="2134796"/>
            <a:ext cx="1650359" cy="98565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uk-UA" sz="1400" dirty="0">
              <a:solidFill>
                <a:schemeClr val="bg1"/>
              </a:solidFill>
              <a:latin typeface="Montserrat" panose="00000500000000000000" pitchFamily="2" charset="-52"/>
              <a:cs typeface="Arial" panose="020B0604020202020204" pitchFamily="34" charset="0"/>
            </a:endParaRPr>
          </a:p>
          <a:p>
            <a:pPr marL="0" indent="0" algn="ctr">
              <a:lnSpc>
                <a:spcPct val="150000"/>
              </a:lnSpc>
              <a:buNone/>
            </a:pPr>
            <a:r>
              <a:rPr lang="uk-UA" sz="1400" dirty="0">
                <a:solidFill>
                  <a:schemeClr val="bg1"/>
                </a:solidFill>
                <a:latin typeface="Montserrat" panose="00000500000000000000" pitchFamily="2" charset="-52"/>
                <a:cs typeface="Arial" panose="020B0604020202020204" pitchFamily="34" charset="0"/>
              </a:rPr>
              <a:t>Спільне завдання</a:t>
            </a:r>
          </a:p>
        </p:txBody>
      </p:sp>
      <p:sp>
        <p:nvSpPr>
          <p:cNvPr id="5" name="Объект 2"/>
          <p:cNvSpPr txBox="1">
            <a:spLocks/>
          </p:cNvSpPr>
          <p:nvPr/>
        </p:nvSpPr>
        <p:spPr>
          <a:xfrm>
            <a:off x="517417" y="4731761"/>
            <a:ext cx="1684938" cy="700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uk-UA" sz="1400" dirty="0">
                <a:solidFill>
                  <a:schemeClr val="bg1"/>
                </a:solidFill>
                <a:latin typeface="Montserrat" panose="00000500000000000000" pitchFamily="2" charset="-52"/>
                <a:cs typeface="Arial" panose="020B0604020202020204" pitchFamily="34" charset="0"/>
              </a:rPr>
              <a:t>Порада для </a:t>
            </a:r>
          </a:p>
          <a:p>
            <a:pPr marL="0" indent="0" algn="ctr">
              <a:lnSpc>
                <a:spcPct val="150000"/>
              </a:lnSpc>
              <a:buNone/>
            </a:pPr>
            <a:r>
              <a:rPr lang="uk-UA" sz="1400" dirty="0">
                <a:solidFill>
                  <a:schemeClr val="bg1"/>
                </a:solidFill>
                <a:latin typeface="Montserrat" panose="00000500000000000000" pitchFamily="2" charset="-52"/>
                <a:cs typeface="Arial" panose="020B0604020202020204" pitchFamily="34" charset="0"/>
              </a:rPr>
              <a:t>вчителя</a:t>
            </a:r>
          </a:p>
        </p:txBody>
      </p:sp>
      <p:sp>
        <p:nvSpPr>
          <p:cNvPr id="10" name="Объект 9"/>
          <p:cNvSpPr>
            <a:spLocks noGrp="1"/>
          </p:cNvSpPr>
          <p:nvPr>
            <p:ph idx="1"/>
          </p:nvPr>
        </p:nvSpPr>
        <p:spPr>
          <a:xfrm>
            <a:off x="0" y="215503"/>
            <a:ext cx="12192000" cy="535531"/>
          </a:xfrm>
          <a:prstGeom prst="rect">
            <a:avLst/>
          </a:prstGeom>
          <a:noFill/>
        </p:spPr>
        <p:txBody>
          <a:bodyPr wrap="square" lIns="91440" tIns="45720" rIns="91440" bIns="45720">
            <a:spAutoFit/>
          </a:bodyPr>
          <a:lstStyle/>
          <a:p>
            <a:pPr marL="0" indent="0" algn="ctr">
              <a:buNone/>
            </a:pPr>
            <a:r>
              <a:rPr lang="ru-RU" sz="3200" b="1" i="1" cap="none" spc="0" dirty="0">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Як </a:t>
            </a:r>
            <a:r>
              <a:rPr lang="ru-RU" sz="3200" b="1" i="1" cap="none" spc="0" dirty="0" err="1">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вчителю</a:t>
            </a:r>
            <a:r>
              <a:rPr lang="ru-RU" sz="3200" b="1" i="1" cap="none" spc="0" dirty="0">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 </a:t>
            </a:r>
            <a:r>
              <a:rPr lang="ru-RU" sz="3200" b="1" i="1" cap="none" spc="0" dirty="0" err="1">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підготуватись</a:t>
            </a:r>
            <a:r>
              <a:rPr lang="ru-RU" sz="3200" b="1" i="1" cap="none" spc="0" dirty="0">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 до </a:t>
            </a:r>
            <a:r>
              <a:rPr lang="ru-RU" sz="3200" b="1" i="1" cap="none" spc="0" dirty="0" err="1">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мультимедійного</a:t>
            </a:r>
            <a:r>
              <a:rPr lang="ru-RU" sz="3200" b="1" i="1" cap="none" spc="0" dirty="0">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 уроку?</a:t>
            </a:r>
          </a:p>
        </p:txBody>
      </p:sp>
      <p:sp>
        <p:nvSpPr>
          <p:cNvPr id="6" name="TextBox 5"/>
          <p:cNvSpPr txBox="1"/>
          <p:nvPr/>
        </p:nvSpPr>
        <p:spPr>
          <a:xfrm>
            <a:off x="736120" y="897637"/>
            <a:ext cx="11044915" cy="1938992"/>
          </a:xfrm>
          <a:prstGeom prst="rect">
            <a:avLst/>
          </a:prstGeom>
          <a:noFill/>
        </p:spPr>
        <p:txBody>
          <a:bodyPr wrap="square" rtlCol="0">
            <a:spAutoFit/>
          </a:bodyPr>
          <a:lstStyle/>
          <a:p>
            <a:r>
              <a:rPr lang="uk-UA" sz="2000" dirty="0"/>
              <a:t>Обов’язково ознайомлюватися з кожною презентацією напередодні уроку.</a:t>
            </a:r>
          </a:p>
          <a:p>
            <a:r>
              <a:rPr lang="uk-UA" sz="2000" dirty="0">
                <a:solidFill>
                  <a:srgbClr val="FF0000"/>
                </a:solidFill>
              </a:rPr>
              <a:t>Важливо! </a:t>
            </a:r>
            <a:r>
              <a:rPr lang="uk-UA" sz="2000" dirty="0"/>
              <a:t>Всі презентації захищені паролем від редагування і копіювання, тож відкривати їх потрібно у режимі «Тільки для читання»</a:t>
            </a:r>
            <a:r>
              <a:rPr lang="en-US" sz="2000" dirty="0"/>
              <a:t> ( “Read only)”</a:t>
            </a:r>
            <a:r>
              <a:rPr lang="uk-UA" sz="2000" dirty="0"/>
              <a:t>.</a:t>
            </a:r>
            <a:endParaRPr lang="en-US" sz="2000" dirty="0"/>
          </a:p>
          <a:p>
            <a:endParaRPr lang="en-US" sz="2000" dirty="0"/>
          </a:p>
          <a:p>
            <a:endParaRPr lang="uk-UA" sz="2000" dirty="0"/>
          </a:p>
          <a:p>
            <a:endParaRPr lang="ru-RU" sz="2000" dirty="0"/>
          </a:p>
        </p:txBody>
      </p:sp>
      <p:sp>
        <p:nvSpPr>
          <p:cNvPr id="8" name="Прямоугольник 7"/>
          <p:cNvSpPr/>
          <p:nvPr/>
        </p:nvSpPr>
        <p:spPr>
          <a:xfrm>
            <a:off x="665806" y="2806484"/>
            <a:ext cx="11447743" cy="1015663"/>
          </a:xfrm>
          <a:prstGeom prst="rect">
            <a:avLst/>
          </a:prstGeom>
        </p:spPr>
        <p:txBody>
          <a:bodyPr wrap="square">
            <a:spAutoFit/>
          </a:bodyPr>
          <a:lstStyle/>
          <a:p>
            <a:r>
              <a:rPr lang="uk-UA" sz="2000" dirty="0"/>
              <a:t>Під час підготовки поставити режим демонстрації екрану. Урок містить анімації героїв, реплік, розгадок, завдань та іншого тексту, які запускаються вчителем за допомогою кліку миші або клавішею «відступ». Тому необхідно орієнтувати коли саме необхідно перемикати слайд чи анімацію.</a:t>
            </a:r>
          </a:p>
        </p:txBody>
      </p:sp>
      <p:sp>
        <p:nvSpPr>
          <p:cNvPr id="9" name="Прямоугольник 8"/>
          <p:cNvSpPr/>
          <p:nvPr/>
        </p:nvSpPr>
        <p:spPr>
          <a:xfrm>
            <a:off x="517414" y="5474079"/>
            <a:ext cx="11447743" cy="707886"/>
          </a:xfrm>
          <a:prstGeom prst="rect">
            <a:avLst/>
          </a:prstGeom>
        </p:spPr>
        <p:txBody>
          <a:bodyPr wrap="square">
            <a:spAutoFit/>
          </a:bodyPr>
          <a:lstStyle/>
          <a:p>
            <a:r>
              <a:rPr lang="uk-UA" sz="2000" dirty="0"/>
              <a:t>Ознайомитися з сюжетом уроку та на основі нього побудувати план комунікації з дітьми: обговорення завдань, їх спільне виконання; залучення дітей до зачитування реплік персонажів, тощо.</a:t>
            </a:r>
          </a:p>
        </p:txBody>
      </p:sp>
      <p:sp>
        <p:nvSpPr>
          <p:cNvPr id="11" name="Прямоугольник 10"/>
          <p:cNvSpPr/>
          <p:nvPr/>
        </p:nvSpPr>
        <p:spPr>
          <a:xfrm>
            <a:off x="715852" y="4804999"/>
            <a:ext cx="11044914" cy="400110"/>
          </a:xfrm>
          <a:prstGeom prst="rect">
            <a:avLst/>
          </a:prstGeom>
        </p:spPr>
        <p:txBody>
          <a:bodyPr wrap="square">
            <a:spAutoFit/>
          </a:bodyPr>
          <a:lstStyle/>
          <a:p>
            <a:r>
              <a:rPr lang="uk-UA" sz="2000" dirty="0"/>
              <a:t>Переглянути відео-фрагменти і завдання з них, щоб підготуватись до обговорень з учнями.</a:t>
            </a:r>
          </a:p>
        </p:txBody>
      </p:sp>
      <p:sp>
        <p:nvSpPr>
          <p:cNvPr id="12" name="Прямоугольник 11"/>
          <p:cNvSpPr/>
          <p:nvPr/>
        </p:nvSpPr>
        <p:spPr>
          <a:xfrm>
            <a:off x="677701" y="3962628"/>
            <a:ext cx="11447742" cy="707886"/>
          </a:xfrm>
          <a:prstGeom prst="rect">
            <a:avLst/>
          </a:prstGeom>
        </p:spPr>
        <p:txBody>
          <a:bodyPr wrap="square">
            <a:spAutoFit/>
          </a:bodyPr>
          <a:lstStyle/>
          <a:p>
            <a:r>
              <a:rPr lang="uk-UA" sz="2000" dirty="0"/>
              <a:t>Перед </a:t>
            </a:r>
            <a:r>
              <a:rPr lang="uk-UA" sz="2000" dirty="0" err="1"/>
              <a:t>уроком</a:t>
            </a:r>
            <a:r>
              <a:rPr lang="uk-UA" sz="2000" dirty="0"/>
              <a:t> рекомендуємо забезпечити учнів ручками, олівцями та зошитами, адже багато завдань передбачають ведення записів або створення ілюстрацій дітьми.</a:t>
            </a:r>
          </a:p>
        </p:txBody>
      </p:sp>
      <p:pic>
        <p:nvPicPr>
          <p:cNvPr id="15" name="Picture 2" descr="A screenshot of a video game&#10;&#10;Description automatically generated with medium confidence">
            <a:extLst>
              <a:ext uri="{FF2B5EF4-FFF2-40B4-BE49-F238E27FC236}">
                <a16:creationId xmlns:a16="http://schemas.microsoft.com/office/drawing/2014/main" id="{BB1DF131-A9AD-4B19-84D2-6C5B9202D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0402" y="5735086"/>
            <a:ext cx="1001582" cy="1001582"/>
          </a:xfrm>
          <a:prstGeom prst="rect">
            <a:avLst/>
          </a:prstGeom>
        </p:spPr>
      </p:pic>
      <p:pic>
        <p:nvPicPr>
          <p:cNvPr id="1026" name="Picture 2" descr="зеленая галочка компьютерная иконка ПНГ на Прозрачном Фоне • Скачать PNG  зеленая галочка компьютерная икон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979" y="1012017"/>
            <a:ext cx="396875" cy="396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зеленая галочка компьютерная иконка ПНГ на Прозрачном Фоне • Скачать PNG  зеленая галочка компьютерная икон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826" y="2870816"/>
            <a:ext cx="396875" cy="396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зеленая галочка компьютерная иконка ПНГ на Прозрачном Фоне • Скачать PNG  зеленая галочка компьютерная икон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472" y="4040399"/>
            <a:ext cx="396875" cy="3968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зеленая галочка компьютерная иконка ПНГ на Прозрачном Фоне • Скачать PNG  зеленая галочка компьютерная икон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245" y="4834430"/>
            <a:ext cx="396875" cy="396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зеленая галочка компьютерная иконка ПНГ на Прозрачном Фоне • Скачать PNG  зеленая галочка компьютерная икон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977" y="5509597"/>
            <a:ext cx="396875" cy="39687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Группа 22"/>
          <p:cNvGrpSpPr/>
          <p:nvPr/>
        </p:nvGrpSpPr>
        <p:grpSpPr>
          <a:xfrm>
            <a:off x="11868641" y="215503"/>
            <a:ext cx="244908" cy="6104239"/>
            <a:chOff x="11868641" y="215503"/>
            <a:chExt cx="244908" cy="6104239"/>
          </a:xfrm>
        </p:grpSpPr>
        <p:sp>
          <p:nvSpPr>
            <p:cNvPr id="22" name="Овал 21"/>
            <p:cNvSpPr/>
            <p:nvPr/>
          </p:nvSpPr>
          <p:spPr>
            <a:xfrm>
              <a:off x="11868641" y="215503"/>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11868641" y="996014"/>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11868641" y="1806159"/>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11868641" y="2706145"/>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11868641" y="3486656"/>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11868641" y="4296801"/>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a:off x="11885931" y="5281979"/>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11885931" y="6092124"/>
              <a:ext cx="227618" cy="22761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 name="Picture 2">
            <a:extLst>
              <a:ext uri="{FF2B5EF4-FFF2-40B4-BE49-F238E27FC236}">
                <a16:creationId xmlns:a16="http://schemas.microsoft.com/office/drawing/2014/main" id="{5E0469D4-C72E-489B-80AC-1EF33625762A}"/>
              </a:ext>
            </a:extLst>
          </p:cNvPr>
          <p:cNvPicPr>
            <a:picLocks noChangeAspect="1"/>
          </p:cNvPicPr>
          <p:nvPr/>
        </p:nvPicPr>
        <p:blipFill>
          <a:blip r:embed="rId4"/>
          <a:stretch>
            <a:fillRect/>
          </a:stretch>
        </p:blipFill>
        <p:spPr>
          <a:xfrm>
            <a:off x="7048178" y="1583689"/>
            <a:ext cx="3033220" cy="1149494"/>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C6FBC9AE-2942-461F-84AD-32847986F4D9}"/>
              </a:ext>
            </a:extLst>
          </p:cNvPr>
          <p:cNvSpPr/>
          <p:nvPr/>
        </p:nvSpPr>
        <p:spPr>
          <a:xfrm>
            <a:off x="9287123" y="2333885"/>
            <a:ext cx="794275" cy="420127"/>
          </a:xfrm>
          <a:custGeom>
            <a:avLst/>
            <a:gdLst>
              <a:gd name="connsiteX0" fmla="*/ 0 w 794275"/>
              <a:gd name="connsiteY0" fmla="*/ 0 h 420127"/>
              <a:gd name="connsiteX1" fmla="*/ 413023 w 794275"/>
              <a:gd name="connsiteY1" fmla="*/ 0 h 420127"/>
              <a:gd name="connsiteX2" fmla="*/ 794275 w 794275"/>
              <a:gd name="connsiteY2" fmla="*/ 0 h 420127"/>
              <a:gd name="connsiteX3" fmla="*/ 794275 w 794275"/>
              <a:gd name="connsiteY3" fmla="*/ 420127 h 420127"/>
              <a:gd name="connsiteX4" fmla="*/ 397138 w 794275"/>
              <a:gd name="connsiteY4" fmla="*/ 420127 h 420127"/>
              <a:gd name="connsiteX5" fmla="*/ 0 w 794275"/>
              <a:gd name="connsiteY5" fmla="*/ 420127 h 420127"/>
              <a:gd name="connsiteX6" fmla="*/ 0 w 794275"/>
              <a:gd name="connsiteY6" fmla="*/ 0 h 4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275" h="420127" extrusionOk="0">
                <a:moveTo>
                  <a:pt x="0" y="0"/>
                </a:moveTo>
                <a:cubicBezTo>
                  <a:pt x="89651" y="-45411"/>
                  <a:pt x="259766" y="7601"/>
                  <a:pt x="413023" y="0"/>
                </a:cubicBezTo>
                <a:cubicBezTo>
                  <a:pt x="566280" y="-7601"/>
                  <a:pt x="660082" y="42588"/>
                  <a:pt x="794275" y="0"/>
                </a:cubicBezTo>
                <a:cubicBezTo>
                  <a:pt x="831552" y="184382"/>
                  <a:pt x="754055" y="246691"/>
                  <a:pt x="794275" y="420127"/>
                </a:cubicBezTo>
                <a:cubicBezTo>
                  <a:pt x="684597" y="427096"/>
                  <a:pt x="500376" y="406976"/>
                  <a:pt x="397138" y="420127"/>
                </a:cubicBezTo>
                <a:cubicBezTo>
                  <a:pt x="293900" y="433278"/>
                  <a:pt x="192524" y="396045"/>
                  <a:pt x="0" y="420127"/>
                </a:cubicBezTo>
                <a:cubicBezTo>
                  <a:pt x="-7332" y="237013"/>
                  <a:pt x="343" y="202085"/>
                  <a:pt x="0" y="0"/>
                </a:cubicBezTo>
                <a:close/>
              </a:path>
            </a:pathLst>
          </a:custGeom>
          <a:noFill/>
          <a:ln w="38100">
            <a:solidFill>
              <a:srgbClr val="38AA34"/>
            </a:solidFill>
            <a:extLst>
              <a:ext uri="{C807C97D-BFC1-408E-A445-0C87EB9F89A2}">
                <ask:lineSketchStyleProps xmlns:ask="http://schemas.microsoft.com/office/drawing/2018/sketchyshapes" sd="124213477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6566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P spid="9" grpId="0"/>
      <p:bldP spid="11" grpId="0"/>
      <p:bldP spid="12"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74" y="-10737"/>
            <a:ext cx="12192001" cy="6864097"/>
          </a:xfrm>
          <a:prstGeom prst="rect">
            <a:avLst/>
          </a:prstGeom>
        </p:spPr>
      </p:pic>
      <p:sp>
        <p:nvSpPr>
          <p:cNvPr id="3" name="Объект 2"/>
          <p:cNvSpPr>
            <a:spLocks noGrp="1"/>
          </p:cNvSpPr>
          <p:nvPr>
            <p:ph idx="1"/>
          </p:nvPr>
        </p:nvSpPr>
        <p:spPr>
          <a:xfrm>
            <a:off x="869767" y="3976413"/>
            <a:ext cx="1539545" cy="689410"/>
          </a:xfrm>
        </p:spPr>
        <p:txBody>
          <a:bodyPr vert="horz" lIns="91440" tIns="45720" rIns="91440" bIns="45720" rtlCol="0">
            <a:normAutofit/>
          </a:bodyPr>
          <a:lstStyle/>
          <a:p>
            <a:pPr marL="0" indent="0" algn="ctr">
              <a:buNone/>
            </a:pPr>
            <a:r>
              <a:rPr lang="uk-UA" sz="2000" dirty="0">
                <a:solidFill>
                  <a:schemeClr val="bg1"/>
                </a:solidFill>
              </a:rPr>
              <a:t>Завдання</a:t>
            </a:r>
          </a:p>
        </p:txBody>
      </p:sp>
      <p:sp>
        <p:nvSpPr>
          <p:cNvPr id="4" name="Объект 2"/>
          <p:cNvSpPr txBox="1">
            <a:spLocks/>
          </p:cNvSpPr>
          <p:nvPr/>
        </p:nvSpPr>
        <p:spPr>
          <a:xfrm>
            <a:off x="718041" y="5316966"/>
            <a:ext cx="1842998" cy="1151819"/>
          </a:xfrm>
          <a:prstGeom prst="rect">
            <a:avLst/>
          </a:prstGeom>
        </p:spPr>
        <p:txBody>
          <a:bodyPr vert="horz" lIns="91440" tIns="45720" rIns="91440" bIns="45720" rtlCol="0">
            <a:normAutofit/>
          </a:bodyPr>
          <a:lstStyle>
            <a:lvl1pPr indent="0" algn="ctr">
              <a:lnSpc>
                <a:spcPct val="90000"/>
              </a:lnSpc>
              <a:spcBef>
                <a:spcPts val="1000"/>
              </a:spcBef>
              <a:buFont typeface="Arial" panose="020B0604020202020204" pitchFamily="34" charset="0"/>
              <a:buNone/>
              <a:defRPr sz="20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uk-UA" dirty="0"/>
          </a:p>
          <a:p>
            <a:r>
              <a:rPr lang="uk-UA" dirty="0"/>
              <a:t>Мета</a:t>
            </a:r>
          </a:p>
        </p:txBody>
      </p:sp>
      <p:sp>
        <p:nvSpPr>
          <p:cNvPr id="5" name="Объект 2"/>
          <p:cNvSpPr txBox="1">
            <a:spLocks/>
          </p:cNvSpPr>
          <p:nvPr/>
        </p:nvSpPr>
        <p:spPr>
          <a:xfrm>
            <a:off x="5263725" y="497294"/>
            <a:ext cx="1746494" cy="110613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uk-UA" sz="1400" dirty="0">
              <a:latin typeface="Montserrat" panose="00000500000000000000" pitchFamily="2" charset="-52"/>
            </a:endParaRPr>
          </a:p>
          <a:p>
            <a:pPr marL="0" indent="0" algn="ctr">
              <a:buNone/>
            </a:pPr>
            <a:r>
              <a:rPr lang="uk-UA" sz="2000" dirty="0">
                <a:solidFill>
                  <a:schemeClr val="bg1"/>
                </a:solidFill>
              </a:rPr>
              <a:t>Варіанти роботи </a:t>
            </a:r>
          </a:p>
          <a:p>
            <a:pPr marL="0" indent="0" algn="ctr">
              <a:buNone/>
            </a:pPr>
            <a:r>
              <a:rPr lang="uk-UA" sz="2000" dirty="0">
                <a:solidFill>
                  <a:schemeClr val="bg1"/>
                </a:solidFill>
              </a:rPr>
              <a:t>з учнями</a:t>
            </a:r>
          </a:p>
        </p:txBody>
      </p:sp>
      <p:sp>
        <p:nvSpPr>
          <p:cNvPr id="6" name="Объект 2"/>
          <p:cNvSpPr txBox="1">
            <a:spLocks/>
          </p:cNvSpPr>
          <p:nvPr/>
        </p:nvSpPr>
        <p:spPr>
          <a:xfrm>
            <a:off x="10065254" y="5208433"/>
            <a:ext cx="1733528" cy="81988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uk-UA" sz="1400" dirty="0">
              <a:latin typeface="Montserrat" panose="00000500000000000000" pitchFamily="2" charset="-52"/>
            </a:endParaRPr>
          </a:p>
          <a:p>
            <a:pPr marL="0" indent="0" algn="ctr">
              <a:buNone/>
            </a:pPr>
            <a:r>
              <a:rPr lang="uk-UA" sz="2000" dirty="0">
                <a:solidFill>
                  <a:schemeClr val="bg1"/>
                </a:solidFill>
              </a:rPr>
              <a:t>Інтерактивні ігри</a:t>
            </a:r>
          </a:p>
        </p:txBody>
      </p:sp>
      <p:sp>
        <p:nvSpPr>
          <p:cNvPr id="7" name="Объект 2"/>
          <p:cNvSpPr txBox="1">
            <a:spLocks/>
          </p:cNvSpPr>
          <p:nvPr/>
        </p:nvSpPr>
        <p:spPr>
          <a:xfrm>
            <a:off x="9945228" y="2587053"/>
            <a:ext cx="1973580" cy="7688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sz="2000" dirty="0">
                <a:solidFill>
                  <a:schemeClr val="bg1"/>
                </a:solidFill>
              </a:rPr>
              <a:t>Інформаційна Довідка</a:t>
            </a:r>
          </a:p>
        </p:txBody>
      </p:sp>
      <p:sp>
        <p:nvSpPr>
          <p:cNvPr id="8" name="Объект 2"/>
          <p:cNvSpPr txBox="1">
            <a:spLocks/>
          </p:cNvSpPr>
          <p:nvPr/>
        </p:nvSpPr>
        <p:spPr>
          <a:xfrm>
            <a:off x="659507" y="1731746"/>
            <a:ext cx="1901532" cy="1136531"/>
          </a:xfrm>
          <a:prstGeom prst="rect">
            <a:avLst/>
          </a:prstGeom>
        </p:spPr>
        <p:txBody>
          <a:bodyPr vert="horz" lIns="91440" tIns="45720" rIns="91440" bIns="45720" rtlCol="0">
            <a:normAutofit lnSpcReduction="10000"/>
          </a:bodyPr>
          <a:lstStyle>
            <a:defPPr>
              <a:defRPr lang="ru-RU"/>
            </a:defPPr>
            <a:lvl1pPr indent="0">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endParaRPr lang="uk-UA" dirty="0">
              <a:solidFill>
                <a:schemeClr val="bg1"/>
              </a:solidFill>
            </a:endParaRPr>
          </a:p>
          <a:p>
            <a:pPr algn="ctr"/>
            <a:r>
              <a:rPr lang="uk-UA" dirty="0">
                <a:solidFill>
                  <a:schemeClr val="bg1"/>
                </a:solidFill>
              </a:rPr>
              <a:t>Ключові </a:t>
            </a:r>
          </a:p>
          <a:p>
            <a:pPr algn="ctr"/>
            <a:r>
              <a:rPr lang="uk-UA" dirty="0">
                <a:solidFill>
                  <a:schemeClr val="bg1"/>
                </a:solidFill>
              </a:rPr>
              <a:t>поняття</a:t>
            </a:r>
          </a:p>
        </p:txBody>
      </p:sp>
      <p:sp>
        <p:nvSpPr>
          <p:cNvPr id="9" name="Объект 2"/>
          <p:cNvSpPr txBox="1">
            <a:spLocks/>
          </p:cNvSpPr>
          <p:nvPr/>
        </p:nvSpPr>
        <p:spPr>
          <a:xfrm>
            <a:off x="107607" y="208590"/>
            <a:ext cx="3291202" cy="1198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1600" dirty="0"/>
              <a:t>Перш за все рекомендуємо ознайомитись з методичними посібниками для вчителів, завантажити які ви можете, зареєструвавшись на нашому сайті.</a:t>
            </a:r>
          </a:p>
        </p:txBody>
      </p:sp>
      <p:pic>
        <p:nvPicPr>
          <p:cNvPr id="2" name="Picture 1"/>
          <p:cNvPicPr>
            <a:picLocks noChangeAspect="1"/>
          </p:cNvPicPr>
          <p:nvPr/>
        </p:nvPicPr>
        <p:blipFill rotWithShape="1">
          <a:blip r:embed="rId3"/>
          <a:srcRect r="67272"/>
          <a:stretch/>
        </p:blipFill>
        <p:spPr>
          <a:xfrm>
            <a:off x="10330956" y="136578"/>
            <a:ext cx="1452728" cy="1466850"/>
          </a:xfrm>
          <a:prstGeom prst="rect">
            <a:avLst/>
          </a:prstGeom>
        </p:spPr>
      </p:pic>
      <p:pic>
        <p:nvPicPr>
          <p:cNvPr id="12" name="Picture 11"/>
          <p:cNvPicPr>
            <a:picLocks noChangeAspect="1"/>
          </p:cNvPicPr>
          <p:nvPr/>
        </p:nvPicPr>
        <p:blipFill>
          <a:blip r:embed="rId4"/>
          <a:stretch>
            <a:fillRect/>
          </a:stretch>
        </p:blipFill>
        <p:spPr>
          <a:xfrm>
            <a:off x="2898133" y="2004793"/>
            <a:ext cx="6477679" cy="4632650"/>
          </a:xfrm>
          <a:prstGeom prst="rect">
            <a:avLst/>
          </a:prstGeom>
        </p:spPr>
      </p:pic>
      <p:cxnSp>
        <p:nvCxnSpPr>
          <p:cNvPr id="16" name="Прямая соединительная линия 15"/>
          <p:cNvCxnSpPr/>
          <p:nvPr/>
        </p:nvCxnSpPr>
        <p:spPr>
          <a:xfrm flipV="1">
            <a:off x="9375812" y="5618375"/>
            <a:ext cx="739149" cy="9427"/>
          </a:xfrm>
          <a:prstGeom prst="line">
            <a:avLst/>
          </a:prstGeom>
          <a:ln>
            <a:solidFill>
              <a:srgbClr val="24B319"/>
            </a:solidFill>
            <a:prstDash val="sysDash"/>
          </a:ln>
        </p:spPr>
        <p:style>
          <a:lnRef idx="1">
            <a:schemeClr val="accent1"/>
          </a:lnRef>
          <a:fillRef idx="0">
            <a:schemeClr val="accent1"/>
          </a:fillRef>
          <a:effectRef idx="0">
            <a:schemeClr val="accent1"/>
          </a:effectRef>
          <a:fontRef idx="minor">
            <a:schemeClr val="tx1"/>
          </a:fontRef>
        </p:style>
      </p:cxn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091" y="208590"/>
            <a:ext cx="1270642" cy="1270642"/>
          </a:xfrm>
          <a:prstGeom prst="rect">
            <a:avLst/>
          </a:prstGeom>
        </p:spPr>
      </p:pic>
    </p:spTree>
    <p:extLst>
      <p:ext uri="{BB962C8B-B14F-4D97-AF65-F5344CB8AC3E}">
        <p14:creationId xmlns:p14="http://schemas.microsoft.com/office/powerpoint/2010/main" val="1294442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Фон меловая доска зеленая - 34 фото для презентаций и картинок на рабочий  сто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88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Группа 19"/>
          <p:cNvGrpSpPr/>
          <p:nvPr/>
        </p:nvGrpSpPr>
        <p:grpSpPr>
          <a:xfrm>
            <a:off x="321223" y="1444795"/>
            <a:ext cx="5284183" cy="1812755"/>
            <a:chOff x="101392" y="146756"/>
            <a:chExt cx="2707160" cy="2878666"/>
          </a:xfrm>
        </p:grpSpPr>
        <p:sp>
          <p:nvSpPr>
            <p:cNvPr id="21" name="Скругленный прямоугольник 20"/>
            <p:cNvSpPr/>
            <p:nvPr/>
          </p:nvSpPr>
          <p:spPr>
            <a:xfrm>
              <a:off x="101392" y="146756"/>
              <a:ext cx="2707160" cy="2878666"/>
            </a:xfrm>
            <a:prstGeom prst="roundRect">
              <a:avLst>
                <a:gd name="adj" fmla="val 4920"/>
              </a:avLst>
            </a:prstGeom>
            <a:solidFill>
              <a:srgbClr val="1E6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148439" y="348222"/>
              <a:ext cx="2498936" cy="2149607"/>
            </a:xfrm>
            <a:prstGeom prst="rect">
              <a:avLst/>
            </a:prstGeom>
            <a:noFill/>
          </p:spPr>
          <p:txBody>
            <a:bodyPr wrap="square" rtlCol="0">
              <a:spAutoFit/>
            </a:bodyPr>
            <a:lstStyle/>
            <a:p>
              <a:r>
                <a:rPr lang="uk-UA" sz="1600" dirty="0">
                  <a:solidFill>
                    <a:schemeClr val="bg1"/>
                  </a:solidFill>
                </a:rPr>
                <a:t>Наші герої запрошують дітей та дорослих до подорожі чарівною країною Здорового харчування.</a:t>
              </a:r>
            </a:p>
            <a:p>
              <a:r>
                <a:rPr lang="uk-UA" sz="1600" dirty="0">
                  <a:solidFill>
                    <a:schemeClr val="bg1"/>
                  </a:solidFill>
                </a:rPr>
                <a:t>Щоб приєднатися та пройти курс повноцінно, використовуючи відео, плани уроків, рецепти та ін. потрібно зареєструватися на сайті за </a:t>
              </a:r>
              <a:r>
                <a:rPr lang="en-US" sz="1600" dirty="0">
                  <a:solidFill>
                    <a:schemeClr val="bg1"/>
                  </a:solidFill>
                </a:rPr>
                <a:t>QR</a:t>
              </a:r>
              <a:r>
                <a:rPr lang="uk-UA" sz="1600" dirty="0">
                  <a:solidFill>
                    <a:schemeClr val="bg1"/>
                  </a:solidFill>
                </a:rPr>
                <a:t>-кодом</a:t>
              </a:r>
            </a:p>
            <a:p>
              <a:r>
                <a:rPr lang="uk-UA" sz="1600" dirty="0">
                  <a:solidFill>
                    <a:schemeClr val="bg1"/>
                  </a:solidFill>
                </a:rPr>
                <a:t>УВАГА: Реєстрація тільки для дорослих.</a:t>
              </a:r>
              <a:endParaRPr lang="en-US" sz="1600" dirty="0">
                <a:solidFill>
                  <a:schemeClr val="bg1"/>
                </a:solidFill>
              </a:endParaRPr>
            </a:p>
          </p:txBody>
        </p:sp>
      </p:grpSp>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6426" y="1388310"/>
            <a:ext cx="1909852" cy="1909852"/>
          </a:xfrm>
          <a:prstGeom prst="rect">
            <a:avLst/>
          </a:prstGeom>
        </p:spPr>
      </p:pic>
      <p:pic>
        <p:nvPicPr>
          <p:cNvPr id="6" name="Рисунок 5"/>
          <p:cNvPicPr>
            <a:picLocks noChangeAspect="1"/>
          </p:cNvPicPr>
          <p:nvPr/>
        </p:nvPicPr>
        <p:blipFill>
          <a:blip r:embed="rId4"/>
          <a:stretch>
            <a:fillRect/>
          </a:stretch>
        </p:blipFill>
        <p:spPr>
          <a:xfrm>
            <a:off x="10563224" y="228137"/>
            <a:ext cx="1260015" cy="515461"/>
          </a:xfrm>
          <a:prstGeom prst="roundRect">
            <a:avLst>
              <a:gd name="adj" fmla="val 15988"/>
            </a:avLst>
          </a:prstGeom>
          <a:solidFill>
            <a:srgbClr val="FFFFFF">
              <a:shade val="85000"/>
            </a:srgbClr>
          </a:solidFill>
          <a:ln w="28575">
            <a:noFill/>
          </a:ln>
          <a:effectLst/>
        </p:spPr>
      </p:pic>
      <p:sp>
        <p:nvSpPr>
          <p:cNvPr id="2" name="TextBox 1"/>
          <p:cNvSpPr txBox="1"/>
          <p:nvPr/>
        </p:nvSpPr>
        <p:spPr>
          <a:xfrm>
            <a:off x="0" y="6538772"/>
            <a:ext cx="12192000" cy="264758"/>
          </a:xfrm>
          <a:prstGeom prst="rect">
            <a:avLst/>
          </a:prstGeom>
          <a:noFill/>
        </p:spPr>
        <p:txBody>
          <a:bodyPr wrap="square" rtlCol="0">
            <a:spAutoFit/>
          </a:bodyPr>
          <a:lstStyle/>
          <a:p>
            <a:pPr algn="ctr"/>
            <a:r>
              <a:rPr lang="uk-UA" sz="1100" dirty="0">
                <a:solidFill>
                  <a:schemeClr val="bg1"/>
                </a:solidFill>
              </a:rPr>
              <a:t>Курс розроблено на замовлення компанії «Нестле Україна» в рамках </a:t>
            </a:r>
            <a:r>
              <a:rPr lang="en-US" sz="1100" dirty="0">
                <a:solidFill>
                  <a:schemeClr val="bg1"/>
                </a:solidFill>
              </a:rPr>
              <a:t>NESTLE FOR HEALTHIER KIDS GLOBAL PROGRAMME </a:t>
            </a:r>
            <a:r>
              <a:rPr lang="uk-UA" sz="1100" dirty="0">
                <a:solidFill>
                  <a:schemeClr val="bg1"/>
                </a:solidFill>
              </a:rPr>
              <a:t>і не призначене для копіювання, редагування та продажу</a:t>
            </a:r>
            <a:endParaRPr lang="ru-RU" sz="1100" dirty="0">
              <a:solidFill>
                <a:schemeClr val="bg1"/>
              </a:solidFill>
            </a:endParaRPr>
          </a:p>
        </p:txBody>
      </p:sp>
      <p:sp>
        <p:nvSpPr>
          <p:cNvPr id="32" name="Дуга 31"/>
          <p:cNvSpPr/>
          <p:nvPr/>
        </p:nvSpPr>
        <p:spPr>
          <a:xfrm rot="11409403" flipH="1" flipV="1">
            <a:off x="7451937" y="2122145"/>
            <a:ext cx="1862950" cy="1947052"/>
          </a:xfrm>
          <a:prstGeom prst="arc">
            <a:avLst>
              <a:gd name="adj1" fmla="val 16200000"/>
              <a:gd name="adj2" fmla="val 20485282"/>
            </a:avLst>
          </a:prstGeom>
          <a:ln w="38100">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TextBox 8"/>
          <p:cNvSpPr txBox="1"/>
          <p:nvPr/>
        </p:nvSpPr>
        <p:spPr>
          <a:xfrm>
            <a:off x="8666816" y="3097668"/>
            <a:ext cx="3204754" cy="1200329"/>
          </a:xfrm>
          <a:prstGeom prst="rect">
            <a:avLst/>
          </a:prstGeom>
          <a:noFill/>
        </p:spPr>
        <p:txBody>
          <a:bodyPr wrap="square" rtlCol="0">
            <a:spAutoFit/>
          </a:bodyPr>
          <a:lstStyle/>
          <a:p>
            <a:pPr algn="ctr"/>
            <a:r>
              <a:rPr lang="en-US" dirty="0">
                <a:solidFill>
                  <a:schemeClr val="bg1"/>
                </a:solidFill>
              </a:rPr>
              <a:t>QR-</a:t>
            </a:r>
            <a:r>
              <a:rPr lang="uk-UA" dirty="0">
                <a:solidFill>
                  <a:schemeClr val="bg1"/>
                </a:solidFill>
              </a:rPr>
              <a:t>Коди з посиланням на сайт можна </a:t>
            </a:r>
            <a:r>
              <a:rPr lang="uk-UA" dirty="0" err="1">
                <a:solidFill>
                  <a:schemeClr val="bg1"/>
                </a:solidFill>
              </a:rPr>
              <a:t>відсканувати</a:t>
            </a:r>
            <a:r>
              <a:rPr lang="uk-UA" dirty="0">
                <a:solidFill>
                  <a:schemeClr val="bg1"/>
                </a:solidFill>
              </a:rPr>
              <a:t> на смартфон прямо з екрану ноутбука/проектора</a:t>
            </a:r>
            <a:endParaRPr lang="ru-RU" dirty="0">
              <a:solidFill>
                <a:schemeClr val="bg1"/>
              </a:solidFill>
            </a:endParaRPr>
          </a:p>
        </p:txBody>
      </p:sp>
      <p:pic>
        <p:nvPicPr>
          <p:cNvPr id="38" name="Рисунок 34">
            <a:extLst>
              <a:ext uri="{FF2B5EF4-FFF2-40B4-BE49-F238E27FC236}">
                <a16:creationId xmlns:a16="http://schemas.microsoft.com/office/drawing/2014/main" id="{4CADA0C8-33BB-43E8-AD3C-141F0808ED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426" y="4114244"/>
            <a:ext cx="1909852" cy="1909852"/>
          </a:xfrm>
          <a:prstGeom prst="rect">
            <a:avLst/>
          </a:prstGeom>
        </p:spPr>
      </p:pic>
      <p:grpSp>
        <p:nvGrpSpPr>
          <p:cNvPr id="39" name="Группа 27">
            <a:extLst>
              <a:ext uri="{FF2B5EF4-FFF2-40B4-BE49-F238E27FC236}">
                <a16:creationId xmlns:a16="http://schemas.microsoft.com/office/drawing/2014/main" id="{2502739B-19B7-42BB-B9CE-FC87E3ABA084}"/>
              </a:ext>
            </a:extLst>
          </p:cNvPr>
          <p:cNvGrpSpPr/>
          <p:nvPr/>
        </p:nvGrpSpPr>
        <p:grpSpPr>
          <a:xfrm>
            <a:off x="321223" y="4060000"/>
            <a:ext cx="5252981" cy="2018340"/>
            <a:chOff x="101392" y="146756"/>
            <a:chExt cx="2512001" cy="2455736"/>
          </a:xfrm>
        </p:grpSpPr>
        <p:sp>
          <p:nvSpPr>
            <p:cNvPr id="40" name="Скругленный прямоугольник 30">
              <a:extLst>
                <a:ext uri="{FF2B5EF4-FFF2-40B4-BE49-F238E27FC236}">
                  <a16:creationId xmlns:a16="http://schemas.microsoft.com/office/drawing/2014/main" id="{86F10451-C16F-424B-883E-86B774B4C699}"/>
                </a:ext>
              </a:extLst>
            </p:cNvPr>
            <p:cNvSpPr/>
            <p:nvPr/>
          </p:nvSpPr>
          <p:spPr>
            <a:xfrm>
              <a:off x="101392" y="146756"/>
              <a:ext cx="2489161" cy="2455736"/>
            </a:xfrm>
            <a:prstGeom prst="roundRect">
              <a:avLst>
                <a:gd name="adj" fmla="val 4920"/>
              </a:avLst>
            </a:prstGeom>
            <a:solidFill>
              <a:srgbClr val="1E6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TextBox 40">
              <a:extLst>
                <a:ext uri="{FF2B5EF4-FFF2-40B4-BE49-F238E27FC236}">
                  <a16:creationId xmlns:a16="http://schemas.microsoft.com/office/drawing/2014/main" id="{5339CFDB-D1FD-4355-B14D-D81ECBFF5CE9}"/>
                </a:ext>
              </a:extLst>
            </p:cNvPr>
            <p:cNvSpPr txBox="1"/>
            <p:nvPr/>
          </p:nvSpPr>
          <p:spPr>
            <a:xfrm>
              <a:off x="139041" y="205089"/>
              <a:ext cx="2474352" cy="1917035"/>
            </a:xfrm>
            <a:prstGeom prst="rect">
              <a:avLst/>
            </a:prstGeom>
            <a:noFill/>
          </p:spPr>
          <p:txBody>
            <a:bodyPr wrap="square" rtlCol="0">
              <a:spAutoFit/>
            </a:bodyPr>
            <a:lstStyle/>
            <a:p>
              <a:r>
                <a:rPr lang="uk-UA" sz="1600" b="1" dirty="0">
                  <a:solidFill>
                    <a:schemeClr val="bg1"/>
                  </a:solidFill>
                </a:rPr>
                <a:t>РАЗОМ ІЗ ДОРОСЛИМИ</a:t>
              </a:r>
            </a:p>
            <a:p>
              <a:r>
                <a:rPr lang="uk-UA" sz="1600" dirty="0">
                  <a:solidFill>
                    <a:schemeClr val="bg1"/>
                  </a:solidFill>
                </a:rPr>
                <a:t>Також в кожній презентації є посилання на розділ з тестами.</a:t>
              </a:r>
              <a:endParaRPr lang="en-US" sz="1600" dirty="0">
                <a:solidFill>
                  <a:srgbClr val="FFFF00"/>
                </a:solidFill>
              </a:endParaRPr>
            </a:p>
            <a:p>
              <a:r>
                <a:rPr lang="uk-UA" sz="1600" dirty="0">
                  <a:solidFill>
                    <a:schemeClr val="bg1"/>
                  </a:solidFill>
                </a:rPr>
                <a:t>Щоб пройти тест, </a:t>
              </a:r>
              <a:r>
                <a:rPr lang="uk-UA" sz="1600" dirty="0" err="1">
                  <a:solidFill>
                    <a:schemeClr val="bg1"/>
                  </a:solidFill>
                </a:rPr>
                <a:t>відскануйте</a:t>
              </a:r>
              <a:r>
                <a:rPr lang="uk-UA" sz="1600" dirty="0">
                  <a:solidFill>
                    <a:schemeClr val="bg1"/>
                  </a:solidFill>
                </a:rPr>
                <a:t> код, оберіть необхідний клас і тему.</a:t>
              </a:r>
            </a:p>
            <a:p>
              <a:r>
                <a:rPr lang="uk-UA" sz="1600" dirty="0">
                  <a:solidFill>
                    <a:schemeClr val="bg1"/>
                  </a:solidFill>
                </a:rPr>
                <a:t>Перевірка знань є важливою й обов'язковою частиною кожного уроку.</a:t>
              </a:r>
            </a:p>
          </p:txBody>
        </p:sp>
      </p:grpSp>
      <p:sp>
        <p:nvSpPr>
          <p:cNvPr id="23" name="Объект 9"/>
          <p:cNvSpPr>
            <a:spLocks noGrp="1"/>
          </p:cNvSpPr>
          <p:nvPr>
            <p:ph idx="1"/>
          </p:nvPr>
        </p:nvSpPr>
        <p:spPr>
          <a:xfrm>
            <a:off x="0" y="206069"/>
            <a:ext cx="12192000" cy="535531"/>
          </a:xfrm>
          <a:prstGeom prst="rect">
            <a:avLst/>
          </a:prstGeom>
          <a:noFill/>
        </p:spPr>
        <p:txBody>
          <a:bodyPr wrap="square" lIns="91440" tIns="45720" rIns="91440" bIns="45720">
            <a:spAutoFit/>
          </a:bodyPr>
          <a:lstStyle/>
          <a:p>
            <a:pPr marL="0" indent="0" algn="ctr">
              <a:buNone/>
            </a:pPr>
            <a:r>
              <a:rPr lang="ru-RU" sz="3200" b="1" i="1" dirty="0">
                <a:ln w="12700">
                  <a:solidFill>
                    <a:schemeClr val="accent5">
                      <a:alpha val="22000"/>
                    </a:schemeClr>
                  </a:solidFill>
                  <a:prstDash val="solid"/>
                </a:ln>
                <a:solidFill>
                  <a:schemeClr val="bg1"/>
                </a:solidFill>
                <a:latin typeface="Nestle Brush" panose="00000500000000000000" pitchFamily="2" charset="0"/>
              </a:rPr>
              <a:t>Як </a:t>
            </a:r>
            <a:r>
              <a:rPr lang="ru-RU" sz="3200" b="1" i="1" dirty="0" err="1">
                <a:ln w="12700">
                  <a:solidFill>
                    <a:schemeClr val="accent5">
                      <a:alpha val="22000"/>
                    </a:schemeClr>
                  </a:solidFill>
                  <a:prstDash val="solid"/>
                </a:ln>
                <a:solidFill>
                  <a:schemeClr val="bg1"/>
                </a:solidFill>
                <a:latin typeface="Nestle Brush" panose="00000500000000000000" pitchFamily="2" charset="0"/>
              </a:rPr>
              <a:t>працювати</a:t>
            </a:r>
            <a:r>
              <a:rPr lang="ru-RU" sz="3200" b="1" i="1" dirty="0">
                <a:ln w="12700">
                  <a:solidFill>
                    <a:schemeClr val="accent5">
                      <a:alpha val="22000"/>
                    </a:schemeClr>
                  </a:solidFill>
                  <a:prstDash val="solid"/>
                </a:ln>
                <a:solidFill>
                  <a:schemeClr val="bg1"/>
                </a:solidFill>
                <a:latin typeface="Nestle Brush" panose="00000500000000000000" pitchFamily="2" charset="0"/>
              </a:rPr>
              <a:t> з </a:t>
            </a:r>
            <a:r>
              <a:rPr lang="ru-RU" sz="3200" b="1" i="1" dirty="0" err="1">
                <a:ln w="12700">
                  <a:solidFill>
                    <a:schemeClr val="accent5">
                      <a:alpha val="22000"/>
                    </a:schemeClr>
                  </a:solidFill>
                  <a:prstDash val="solid"/>
                </a:ln>
                <a:solidFill>
                  <a:schemeClr val="bg1"/>
                </a:solidFill>
                <a:latin typeface="Nestle Brush" panose="00000500000000000000" pitchFamily="2" charset="0"/>
              </a:rPr>
              <a:t>презентаціями</a:t>
            </a:r>
            <a:r>
              <a:rPr lang="ru-RU" sz="3200" b="1" i="1" dirty="0">
                <a:ln w="12700">
                  <a:solidFill>
                    <a:schemeClr val="accent5">
                      <a:alpha val="22000"/>
                    </a:schemeClr>
                  </a:solidFill>
                  <a:prstDash val="solid"/>
                </a:ln>
                <a:solidFill>
                  <a:schemeClr val="bg1"/>
                </a:solidFill>
                <a:latin typeface="Nestle Brush" panose="00000500000000000000" pitchFamily="2" charset="0"/>
              </a:rPr>
              <a:t>?</a:t>
            </a:r>
            <a:endParaRPr lang="ru-RU" sz="3200" b="1" i="1" cap="none" spc="0" dirty="0">
              <a:ln w="12700">
                <a:solidFill>
                  <a:schemeClr val="accent5">
                    <a:alpha val="22000"/>
                  </a:schemeClr>
                </a:solidFill>
                <a:prstDash val="solid"/>
              </a:ln>
              <a:solidFill>
                <a:schemeClr val="bg1"/>
              </a:solidFill>
              <a:effectLst/>
              <a:latin typeface="Nestle Brush" panose="00000500000000000000" pitchFamily="2" charset="0"/>
            </a:endParaRPr>
          </a:p>
        </p:txBody>
      </p:sp>
      <p:sp>
        <p:nvSpPr>
          <p:cNvPr id="26" name="Дуга 25"/>
          <p:cNvSpPr/>
          <p:nvPr/>
        </p:nvSpPr>
        <p:spPr>
          <a:xfrm rot="11409403" flipH="1">
            <a:off x="7761042" y="2675538"/>
            <a:ext cx="1862950" cy="2416979"/>
          </a:xfrm>
          <a:prstGeom prst="arc">
            <a:avLst>
              <a:gd name="adj1" fmla="val 16200000"/>
              <a:gd name="adj2" fmla="val 20485282"/>
            </a:avLst>
          </a:prstGeom>
          <a:ln w="38100">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27" name="Рисунок 26"/>
          <p:cNvPicPr>
            <a:picLocks noChangeAspect="1"/>
          </p:cNvPicPr>
          <p:nvPr/>
        </p:nvPicPr>
        <p:blipFill rotWithShape="1">
          <a:blip r:embed="rId6" cstate="print">
            <a:extLst>
              <a:ext uri="{28A0092B-C50C-407E-A947-70E740481C1C}">
                <a14:useLocalDpi xmlns:a14="http://schemas.microsoft.com/office/drawing/2010/main" val="0"/>
              </a:ext>
            </a:extLst>
          </a:blip>
          <a:srcRect l="1" t="6748" r="2157" b="6376"/>
          <a:stretch/>
        </p:blipFill>
        <p:spPr>
          <a:xfrm>
            <a:off x="313880" y="161351"/>
            <a:ext cx="953508" cy="700520"/>
          </a:xfrm>
          <a:prstGeom prst="roundRect">
            <a:avLst>
              <a:gd name="adj" fmla="val 15988"/>
            </a:avLst>
          </a:prstGeom>
          <a:solidFill>
            <a:srgbClr val="FFFFFF">
              <a:shade val="85000"/>
            </a:srgbClr>
          </a:solidFill>
          <a:ln w="28575">
            <a:noFill/>
          </a:ln>
          <a:effectLst>
            <a:outerShdw blurRad="50800" dist="50800" dir="5400000" algn="ctr" rotWithShape="0">
              <a:schemeClr val="bg1">
                <a:alpha val="0"/>
              </a:schemeClr>
            </a:outerShdw>
          </a:effectLst>
        </p:spPr>
      </p:pic>
    </p:spTree>
    <p:extLst>
      <p:ext uri="{BB962C8B-B14F-4D97-AF65-F5344CB8AC3E}">
        <p14:creationId xmlns:p14="http://schemas.microsoft.com/office/powerpoint/2010/main" val="178891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75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750"/>
                                        <p:tgtEl>
                                          <p:spTgt spid="38"/>
                                        </p:tgtEl>
                                      </p:cBhvr>
                                    </p:animEffect>
                                  </p:childTnLst>
                                </p:cTn>
                              </p:par>
                            </p:childTnLst>
                          </p:cTn>
                        </p:par>
                        <p:par>
                          <p:cTn id="30" fill="hold">
                            <p:stCondLst>
                              <p:cond delay="175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9" grpId="0"/>
      <p:bldP spid="23" grpId="0"/>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Фон меловая доска зеленая - 34 фото для презентаций и картинок на рабочий  сто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88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Группа 24"/>
          <p:cNvGrpSpPr/>
          <p:nvPr/>
        </p:nvGrpSpPr>
        <p:grpSpPr>
          <a:xfrm>
            <a:off x="8948271" y="2225353"/>
            <a:ext cx="1997847" cy="1413834"/>
            <a:chOff x="3705454" y="3382434"/>
            <a:chExt cx="3012439" cy="2471612"/>
          </a:xfrm>
        </p:grpSpPr>
        <p:sp>
          <p:nvSpPr>
            <p:cNvPr id="26" name="Овальная выноска 25"/>
            <p:cNvSpPr/>
            <p:nvPr/>
          </p:nvSpPr>
          <p:spPr>
            <a:xfrm>
              <a:off x="3705454" y="3382434"/>
              <a:ext cx="3012439" cy="2471612"/>
            </a:xfrm>
            <a:prstGeom prst="wedgeEllipseCallout">
              <a:avLst>
                <a:gd name="adj1" fmla="val 1611"/>
                <a:gd name="adj2" fmla="val 84986"/>
              </a:avLst>
            </a:prstGeom>
            <a:solidFill>
              <a:schemeClr val="bg1"/>
            </a:solidFill>
            <a:ln>
              <a:solidFill>
                <a:srgbClr val="3DB1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4056044" y="3464245"/>
              <a:ext cx="2425627" cy="2098371"/>
            </a:xfrm>
            <a:prstGeom prst="rect">
              <a:avLst/>
            </a:prstGeom>
            <a:noFill/>
          </p:spPr>
          <p:txBody>
            <a:bodyPr wrap="square" rtlCol="0">
              <a:spAutoFit/>
            </a:bodyPr>
            <a:lstStyle/>
            <a:p>
              <a:pPr algn="ctr"/>
              <a:r>
                <a:rPr lang="uk-UA" dirty="0">
                  <a:latin typeface="Comic Sans MS" panose="030F0702030302020204" pitchFamily="66" charset="0"/>
                </a:rPr>
                <a:t>Привіт, Смачнюлю! Не можу дочекатися! </a:t>
              </a:r>
              <a:endParaRPr lang="ru-RU" dirty="0">
                <a:latin typeface="Comic Sans MS" panose="030F0702030302020204" pitchFamily="66" charset="0"/>
              </a:endParaRPr>
            </a:p>
          </p:txBody>
        </p:sp>
      </p:grpSp>
      <p:grpSp>
        <p:nvGrpSpPr>
          <p:cNvPr id="28" name="Группа 27"/>
          <p:cNvGrpSpPr/>
          <p:nvPr/>
        </p:nvGrpSpPr>
        <p:grpSpPr>
          <a:xfrm>
            <a:off x="1016851" y="1075598"/>
            <a:ext cx="2546966" cy="1789906"/>
            <a:chOff x="2920760" y="1176809"/>
            <a:chExt cx="2842548" cy="2142824"/>
          </a:xfrm>
        </p:grpSpPr>
        <p:sp>
          <p:nvSpPr>
            <p:cNvPr id="29" name="Овальная выноска 28"/>
            <p:cNvSpPr/>
            <p:nvPr/>
          </p:nvSpPr>
          <p:spPr>
            <a:xfrm>
              <a:off x="2920760" y="1176809"/>
              <a:ext cx="2842548" cy="2142824"/>
            </a:xfrm>
            <a:prstGeom prst="wedgeEllipseCallout">
              <a:avLst>
                <a:gd name="adj1" fmla="val -18340"/>
                <a:gd name="adj2" fmla="val 72942"/>
              </a:avLst>
            </a:prstGeom>
            <a:solidFill>
              <a:schemeClr val="bg1"/>
            </a:solidFill>
            <a:ln>
              <a:solidFill>
                <a:srgbClr val="3DB1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p:cNvSpPr txBox="1"/>
            <p:nvPr/>
          </p:nvSpPr>
          <p:spPr>
            <a:xfrm>
              <a:off x="3125858" y="1285586"/>
              <a:ext cx="2637450" cy="1047153"/>
            </a:xfrm>
            <a:prstGeom prst="rect">
              <a:avLst/>
            </a:prstGeom>
            <a:noFill/>
          </p:spPr>
          <p:txBody>
            <a:bodyPr wrap="square" rtlCol="0">
              <a:spAutoFit/>
            </a:bodyPr>
            <a:lstStyle/>
            <a:p>
              <a:pPr algn="ctr"/>
              <a:r>
                <a:rPr lang="uk-UA" dirty="0">
                  <a:latin typeface="Comic Sans MS" panose="030F0702030302020204" pitchFamily="66" charset="0"/>
                </a:rPr>
                <a:t>Привіт, Питайлику! </a:t>
              </a:r>
            </a:p>
            <a:p>
              <a:pPr algn="ctr"/>
              <a:r>
                <a:rPr lang="uk-UA" dirty="0">
                  <a:latin typeface="Comic Sans MS" panose="030F0702030302020204" pitchFamily="66" charset="0"/>
                </a:rPr>
                <a:t>Ти готовий до кулінарного уроку?</a:t>
              </a:r>
            </a:p>
            <a:p>
              <a:pPr algn="ctr"/>
              <a:r>
                <a:rPr lang="uk-UA" dirty="0">
                  <a:latin typeface="Comic Sans MS" panose="030F0702030302020204" pitchFamily="66" charset="0"/>
                </a:rPr>
                <a:t> Буде смачно!</a:t>
              </a:r>
              <a:endParaRPr lang="ru-RU" dirty="0">
                <a:latin typeface="Comic Sans MS" panose="030F0702030302020204" pitchFamily="66" charset="0"/>
              </a:endParaRPr>
            </a:p>
          </p:txBody>
        </p:sp>
      </p:gr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71481">
            <a:off x="-351189" y="1991994"/>
            <a:ext cx="3954642" cy="4943300"/>
          </a:xfrm>
          <a:prstGeom prst="rect">
            <a:avLst/>
          </a:prstGeom>
          <a:effectLst>
            <a:outerShdw blurRad="50800" dist="38100" algn="l" rotWithShape="0">
              <a:prstClr val="black">
                <a:alpha val="40000"/>
              </a:prstClr>
            </a:outerShdw>
          </a:effectLst>
        </p:spPr>
      </p:pic>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l="1429" t="34044" r="52523" b="7068"/>
          <a:stretch/>
        </p:blipFill>
        <p:spPr>
          <a:xfrm flipH="1">
            <a:off x="8721069" y="3104579"/>
            <a:ext cx="2857770" cy="3926790"/>
          </a:xfrm>
          <a:prstGeom prst="rect">
            <a:avLst/>
          </a:prstGeom>
          <a:effectLst>
            <a:outerShdw blurRad="50800" dist="38100" dir="18900000" algn="bl" rotWithShape="0">
              <a:prstClr val="black">
                <a:alpha val="40000"/>
              </a:prstClr>
            </a:outerShdw>
          </a:effectLst>
        </p:spPr>
      </p:pic>
      <p:pic>
        <p:nvPicPr>
          <p:cNvPr id="6" name="Рисунок 5"/>
          <p:cNvPicPr>
            <a:picLocks noChangeAspect="1"/>
          </p:cNvPicPr>
          <p:nvPr/>
        </p:nvPicPr>
        <p:blipFill>
          <a:blip r:embed="rId5"/>
          <a:stretch>
            <a:fillRect/>
          </a:stretch>
        </p:blipFill>
        <p:spPr>
          <a:xfrm>
            <a:off x="10563224" y="228137"/>
            <a:ext cx="1260015" cy="515461"/>
          </a:xfrm>
          <a:prstGeom prst="roundRect">
            <a:avLst>
              <a:gd name="adj" fmla="val 15988"/>
            </a:avLst>
          </a:prstGeom>
          <a:solidFill>
            <a:srgbClr val="FFFFFF">
              <a:shade val="85000"/>
            </a:srgbClr>
          </a:solidFill>
          <a:ln w="28575">
            <a:noFill/>
          </a:ln>
          <a:effectLst/>
        </p:spPr>
      </p:pic>
      <p:pic>
        <p:nvPicPr>
          <p:cNvPr id="19" name="Рисунок 18"/>
          <p:cNvPicPr>
            <a:picLocks noChangeAspect="1"/>
          </p:cNvPicPr>
          <p:nvPr/>
        </p:nvPicPr>
        <p:blipFill rotWithShape="1">
          <a:blip r:embed="rId6" cstate="print">
            <a:extLst>
              <a:ext uri="{28A0092B-C50C-407E-A947-70E740481C1C}">
                <a14:useLocalDpi xmlns:a14="http://schemas.microsoft.com/office/drawing/2010/main" val="0"/>
              </a:ext>
            </a:extLst>
          </a:blip>
          <a:srcRect l="1" t="6748" r="2157" b="6376"/>
          <a:stretch/>
        </p:blipFill>
        <p:spPr>
          <a:xfrm>
            <a:off x="313880" y="161351"/>
            <a:ext cx="953508" cy="700520"/>
          </a:xfrm>
          <a:prstGeom prst="roundRect">
            <a:avLst>
              <a:gd name="adj" fmla="val 15988"/>
            </a:avLst>
          </a:prstGeom>
          <a:solidFill>
            <a:srgbClr val="FFFFFF">
              <a:shade val="85000"/>
            </a:srgbClr>
          </a:solidFill>
          <a:ln w="28575">
            <a:noFill/>
          </a:ln>
          <a:effectLst>
            <a:outerShdw blurRad="50800" dist="50800" dir="5400000" algn="ctr" rotWithShape="0">
              <a:schemeClr val="bg1">
                <a:alpha val="0"/>
              </a:schemeClr>
            </a:outerShdw>
          </a:effectLst>
        </p:spPr>
      </p:pic>
      <p:sp>
        <p:nvSpPr>
          <p:cNvPr id="2" name="TextBox 1"/>
          <p:cNvSpPr txBox="1"/>
          <p:nvPr/>
        </p:nvSpPr>
        <p:spPr>
          <a:xfrm>
            <a:off x="0" y="6538772"/>
            <a:ext cx="12192000" cy="264758"/>
          </a:xfrm>
          <a:prstGeom prst="rect">
            <a:avLst/>
          </a:prstGeom>
          <a:noFill/>
        </p:spPr>
        <p:txBody>
          <a:bodyPr wrap="square" rtlCol="0">
            <a:spAutoFit/>
          </a:bodyPr>
          <a:lstStyle/>
          <a:p>
            <a:pPr algn="ctr"/>
            <a:r>
              <a:rPr lang="uk-UA" sz="1100" dirty="0">
                <a:solidFill>
                  <a:schemeClr val="bg1"/>
                </a:solidFill>
              </a:rPr>
              <a:t>Курс розроблено на замовлення компанії «Нестле Україна» в рамках </a:t>
            </a:r>
            <a:r>
              <a:rPr lang="en-US" sz="1100" dirty="0">
                <a:solidFill>
                  <a:schemeClr val="bg1"/>
                </a:solidFill>
              </a:rPr>
              <a:t>NESTLE FOR HEALTHIER KIDS GLOBAL PROGRAMME </a:t>
            </a:r>
            <a:r>
              <a:rPr lang="uk-UA" sz="1100" dirty="0">
                <a:solidFill>
                  <a:schemeClr val="bg1"/>
                </a:solidFill>
              </a:rPr>
              <a:t>і не призначене для копіювання, редагування та продажу</a:t>
            </a:r>
            <a:endParaRPr lang="ru-RU" sz="1100" dirty="0">
              <a:solidFill>
                <a:schemeClr val="bg1"/>
              </a:solidFill>
            </a:endParaRPr>
          </a:p>
        </p:txBody>
      </p:sp>
      <p:sp>
        <p:nvSpPr>
          <p:cNvPr id="3" name="Прямоугольник 2"/>
          <p:cNvSpPr/>
          <p:nvPr/>
        </p:nvSpPr>
        <p:spPr>
          <a:xfrm>
            <a:off x="4191126" y="3545194"/>
            <a:ext cx="3046737" cy="1477328"/>
          </a:xfrm>
          <a:prstGeom prst="rect">
            <a:avLst/>
          </a:prstGeom>
        </p:spPr>
        <p:txBody>
          <a:bodyPr wrap="square">
            <a:spAutoFit/>
          </a:bodyPr>
          <a:lstStyle/>
          <a:p>
            <a:r>
              <a:rPr lang="uk-UA" b="1" dirty="0" err="1">
                <a:solidFill>
                  <a:srgbClr val="E62F0F"/>
                </a:solidFill>
                <a:cs typeface="Arial" panose="020B0604020202020204" pitchFamily="34" charset="0"/>
              </a:rPr>
              <a:t>Смачнюля</a:t>
            </a:r>
            <a:r>
              <a:rPr lang="uk-UA" dirty="0">
                <a:solidFill>
                  <a:schemeClr val="bg1"/>
                </a:solidFill>
                <a:cs typeface="Arial" panose="020B0604020202020204" pitchFamily="34" charset="0"/>
              </a:rPr>
              <a:t> — жителька країни Правильного харчування, яка прагне поділитись знаннями з учнями</a:t>
            </a:r>
          </a:p>
        </p:txBody>
      </p:sp>
      <p:sp>
        <p:nvSpPr>
          <p:cNvPr id="4" name="Прямоугольник 3"/>
          <p:cNvSpPr/>
          <p:nvPr/>
        </p:nvSpPr>
        <p:spPr>
          <a:xfrm>
            <a:off x="5278007" y="4947599"/>
            <a:ext cx="2891123" cy="1477328"/>
          </a:xfrm>
          <a:prstGeom prst="rect">
            <a:avLst/>
          </a:prstGeom>
        </p:spPr>
        <p:txBody>
          <a:bodyPr wrap="square">
            <a:spAutoFit/>
          </a:bodyPr>
          <a:lstStyle/>
          <a:p>
            <a:pPr algn="r"/>
            <a:r>
              <a:rPr lang="uk-UA" b="1" dirty="0">
                <a:solidFill>
                  <a:srgbClr val="71C233"/>
                </a:solidFill>
                <a:cs typeface="Arial" panose="020B0604020202020204" pitchFamily="34" charset="0"/>
              </a:rPr>
              <a:t>Питайлик</a:t>
            </a:r>
            <a:r>
              <a:rPr lang="uk-UA" b="1" dirty="0">
                <a:solidFill>
                  <a:schemeClr val="bg1"/>
                </a:solidFill>
                <a:cs typeface="Arial" panose="020B0604020202020204" pitchFamily="34" charset="0"/>
              </a:rPr>
              <a:t> </a:t>
            </a:r>
            <a:r>
              <a:rPr lang="uk-UA" dirty="0">
                <a:solidFill>
                  <a:schemeClr val="bg1"/>
                </a:solidFill>
                <a:cs typeface="Arial" panose="020B0604020202020204" pitchFamily="34" charset="0"/>
              </a:rPr>
              <a:t>— її друг, любить смачно </a:t>
            </a:r>
            <a:r>
              <a:rPr lang="uk-UA" dirty="0" err="1">
                <a:solidFill>
                  <a:schemeClr val="bg1"/>
                </a:solidFill>
                <a:cs typeface="Arial" panose="020B0604020202020204" pitchFamily="34" charset="0"/>
              </a:rPr>
              <a:t>попоїсти</a:t>
            </a:r>
            <a:r>
              <a:rPr lang="uk-UA" dirty="0">
                <a:solidFill>
                  <a:schemeClr val="bg1"/>
                </a:solidFill>
                <a:cs typeface="Arial" panose="020B0604020202020204" pitchFamily="34" charset="0"/>
              </a:rPr>
              <a:t>, дуже хоче дізнатись якомога більше про харчування та допомагати Смачнюлі</a:t>
            </a:r>
          </a:p>
        </p:txBody>
      </p:sp>
      <p:sp>
        <p:nvSpPr>
          <p:cNvPr id="7" name="Дуга 6"/>
          <p:cNvSpPr/>
          <p:nvPr/>
        </p:nvSpPr>
        <p:spPr>
          <a:xfrm rot="18730107">
            <a:off x="2666987" y="4026487"/>
            <a:ext cx="1738577" cy="1504339"/>
          </a:xfrm>
          <a:prstGeom prst="arc">
            <a:avLst>
              <a:gd name="adj1" fmla="val 16200000"/>
              <a:gd name="adj2" fmla="val 20485282"/>
            </a:avLst>
          </a:prstGeom>
          <a:ln w="3810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1" name="Дуга 30"/>
          <p:cNvSpPr/>
          <p:nvPr/>
        </p:nvSpPr>
        <p:spPr>
          <a:xfrm rot="17614593" flipH="1" flipV="1">
            <a:off x="7385035" y="4094448"/>
            <a:ext cx="1862950" cy="1947052"/>
          </a:xfrm>
          <a:prstGeom prst="arc">
            <a:avLst>
              <a:gd name="adj1" fmla="val 16200000"/>
              <a:gd name="adj2" fmla="val 20485282"/>
            </a:avLst>
          </a:prstGeom>
          <a:ln w="38100">
            <a:solidFill>
              <a:srgbClr val="71C233"/>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3" name="Дуга 32"/>
          <p:cNvSpPr/>
          <p:nvPr/>
        </p:nvSpPr>
        <p:spPr>
          <a:xfrm rot="21235938" flipH="1" flipV="1">
            <a:off x="7550937" y="1114646"/>
            <a:ext cx="1862950" cy="1947052"/>
          </a:xfrm>
          <a:prstGeom prst="arc">
            <a:avLst>
              <a:gd name="adj1" fmla="val 16200000"/>
              <a:gd name="adj2" fmla="val 19658596"/>
            </a:avLst>
          </a:prstGeom>
          <a:ln w="38100">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 name="TextBox 33"/>
          <p:cNvSpPr txBox="1"/>
          <p:nvPr/>
        </p:nvSpPr>
        <p:spPr>
          <a:xfrm>
            <a:off x="4357120" y="911878"/>
            <a:ext cx="4040871" cy="1754326"/>
          </a:xfrm>
          <a:prstGeom prst="rect">
            <a:avLst/>
          </a:prstGeom>
          <a:noFill/>
        </p:spPr>
        <p:txBody>
          <a:bodyPr wrap="square" rtlCol="0">
            <a:spAutoFit/>
          </a:bodyPr>
          <a:lstStyle/>
          <a:p>
            <a:pPr algn="ctr"/>
            <a:r>
              <a:rPr lang="uk-UA" dirty="0">
                <a:solidFill>
                  <a:schemeClr val="bg1"/>
                </a:solidFill>
              </a:rPr>
              <a:t>Репліки героїв з'являються на екрані автоматично, після появи самих героїв (за </a:t>
            </a:r>
            <a:r>
              <a:rPr lang="uk-UA" dirty="0" err="1">
                <a:solidFill>
                  <a:schemeClr val="bg1"/>
                </a:solidFill>
              </a:rPr>
              <a:t>кліком</a:t>
            </a:r>
            <a:r>
              <a:rPr lang="uk-UA" dirty="0">
                <a:solidFill>
                  <a:schemeClr val="bg1"/>
                </a:solidFill>
              </a:rPr>
              <a:t>), задля </a:t>
            </a:r>
            <a:r>
              <a:rPr lang="uk-UA" dirty="0" err="1">
                <a:solidFill>
                  <a:schemeClr val="bg1"/>
                </a:solidFill>
              </a:rPr>
              <a:t>гейміфікації</a:t>
            </a:r>
            <a:r>
              <a:rPr lang="uk-UA" dirty="0">
                <a:solidFill>
                  <a:schemeClr val="bg1"/>
                </a:solidFill>
              </a:rPr>
              <a:t> навчального процесу рекомендуємо запропонувати учням зачитувати репліки по ролям.</a:t>
            </a:r>
            <a:endParaRPr lang="ru-RU" dirty="0">
              <a:solidFill>
                <a:schemeClr val="bg1"/>
              </a:solidFill>
            </a:endParaRPr>
          </a:p>
        </p:txBody>
      </p:sp>
      <p:sp>
        <p:nvSpPr>
          <p:cNvPr id="21" name="Объект 9"/>
          <p:cNvSpPr>
            <a:spLocks noGrp="1"/>
          </p:cNvSpPr>
          <p:nvPr>
            <p:ph idx="1"/>
          </p:nvPr>
        </p:nvSpPr>
        <p:spPr>
          <a:xfrm>
            <a:off x="0" y="206069"/>
            <a:ext cx="12192000" cy="535531"/>
          </a:xfrm>
          <a:prstGeom prst="rect">
            <a:avLst/>
          </a:prstGeom>
          <a:noFill/>
        </p:spPr>
        <p:txBody>
          <a:bodyPr wrap="square" lIns="91440" tIns="45720" rIns="91440" bIns="45720">
            <a:spAutoFit/>
          </a:bodyPr>
          <a:lstStyle/>
          <a:p>
            <a:pPr marL="0" indent="0" algn="ctr">
              <a:buNone/>
            </a:pPr>
            <a:r>
              <a:rPr lang="ru-RU" sz="3200" b="1" i="1" cap="none" spc="0" dirty="0" err="1">
                <a:ln w="12700">
                  <a:solidFill>
                    <a:schemeClr val="accent5">
                      <a:alpha val="22000"/>
                    </a:schemeClr>
                  </a:solidFill>
                  <a:prstDash val="solid"/>
                </a:ln>
                <a:solidFill>
                  <a:schemeClr val="bg1"/>
                </a:solidFill>
                <a:effectLst/>
                <a:latin typeface="Nestle Brush" panose="00000500000000000000" pitchFamily="2" charset="0"/>
              </a:rPr>
              <a:t>Знайомство</a:t>
            </a:r>
            <a:r>
              <a:rPr lang="ru-RU" sz="3200" b="1" i="1" cap="none" spc="0" dirty="0">
                <a:ln w="12700">
                  <a:solidFill>
                    <a:schemeClr val="accent5">
                      <a:alpha val="22000"/>
                    </a:schemeClr>
                  </a:solidFill>
                  <a:prstDash val="solid"/>
                </a:ln>
                <a:solidFill>
                  <a:schemeClr val="bg1"/>
                </a:solidFill>
                <a:effectLst/>
                <a:latin typeface="Nestle Brush" panose="00000500000000000000" pitchFamily="2" charset="0"/>
              </a:rPr>
              <a:t> з героями</a:t>
            </a:r>
          </a:p>
        </p:txBody>
      </p:sp>
      <p:sp>
        <p:nvSpPr>
          <p:cNvPr id="24" name="Дуга 23"/>
          <p:cNvSpPr/>
          <p:nvPr/>
        </p:nvSpPr>
        <p:spPr>
          <a:xfrm rot="21235938" flipV="1">
            <a:off x="2395205" y="921364"/>
            <a:ext cx="2658388" cy="1947052"/>
          </a:xfrm>
          <a:prstGeom prst="arc">
            <a:avLst>
              <a:gd name="adj1" fmla="val 14246170"/>
              <a:gd name="adj2" fmla="val 19658596"/>
            </a:avLst>
          </a:prstGeom>
          <a:ln w="38100">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9494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10" presetClass="entr" presetSubtype="0" fill="hold" nodeType="afterEffect">
                                  <p:stCondLst>
                                    <p:cond delay="25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25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75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500"/>
                                        <p:tgtEl>
                                          <p:spTgt spid="7"/>
                                        </p:tgtEl>
                                      </p:cBhvr>
                                    </p:animEffect>
                                  </p:childTnLst>
                                </p:cTn>
                              </p:par>
                            </p:childTnLst>
                          </p:cTn>
                        </p:par>
                        <p:par>
                          <p:cTn id="36" fill="hold">
                            <p:stCondLst>
                              <p:cond delay="750"/>
                            </p:stCondLst>
                            <p:childTnLst>
                              <p:par>
                                <p:cTn id="37" presetID="10" presetClass="entr" presetSubtype="0" fill="hold" grpId="0" nodeType="afterEffect">
                                  <p:stCondLst>
                                    <p:cond delay="25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750"/>
                                        <p:tgtEl>
                                          <p:spTgt spid="4"/>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22" presetClass="entr" presetSubtype="1" fill="hold" grpId="0" nodeType="withEffect">
                                  <p:stCondLst>
                                    <p:cond delay="25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500"/>
                                        <p:tgtEl>
                                          <p:spTgt spid="33"/>
                                        </p:tgtEl>
                                      </p:cBhvr>
                                    </p:animEffect>
                                  </p:childTnLst>
                                </p:cTn>
                              </p:par>
                              <p:par>
                                <p:cTn id="51" presetID="22" presetClass="entr" presetSubtype="1" fill="hold" grpId="0" nodeType="withEffect">
                                  <p:stCondLst>
                                    <p:cond delay="25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31" grpId="0" animBg="1"/>
      <p:bldP spid="33" grpId="0" animBg="1"/>
      <p:bldP spid="34" grpId="0"/>
      <p:bldP spid="21"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449254" y="734279"/>
            <a:ext cx="5250651" cy="1613960"/>
            <a:chOff x="2548844" y="256190"/>
            <a:chExt cx="10479206" cy="3554993"/>
          </a:xfrm>
        </p:grpSpPr>
        <p:grpSp>
          <p:nvGrpSpPr>
            <p:cNvPr id="5" name="Группа 4"/>
            <p:cNvGrpSpPr/>
            <p:nvPr/>
          </p:nvGrpSpPr>
          <p:grpSpPr>
            <a:xfrm>
              <a:off x="2548844" y="256190"/>
              <a:ext cx="10369452" cy="3554993"/>
              <a:chOff x="215154" y="132350"/>
              <a:chExt cx="9654596" cy="3554993"/>
            </a:xfrm>
          </p:grpSpPr>
          <p:sp>
            <p:nvSpPr>
              <p:cNvPr id="7" name="Скругленный прямоугольник 6"/>
              <p:cNvSpPr/>
              <p:nvPr/>
            </p:nvSpPr>
            <p:spPr>
              <a:xfrm>
                <a:off x="215154" y="138491"/>
                <a:ext cx="9654596" cy="3548852"/>
              </a:xfrm>
              <a:prstGeom prst="roundRect">
                <a:avLst/>
              </a:prstGeom>
              <a:solidFill>
                <a:schemeClr val="bg1"/>
              </a:solidFill>
              <a:ln w="190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215154" y="132350"/>
                <a:ext cx="6741458" cy="307777"/>
              </a:xfrm>
              <a:prstGeom prst="rect">
                <a:avLst/>
              </a:prstGeom>
              <a:noFill/>
            </p:spPr>
            <p:txBody>
              <a:bodyPr wrap="square" rtlCol="0">
                <a:spAutoFit/>
              </a:bodyPr>
              <a:lstStyle/>
              <a:p>
                <a:endParaRPr lang="ru-RU" sz="1400" dirty="0"/>
              </a:p>
            </p:txBody>
          </p:sp>
        </p:grpSp>
        <p:sp>
          <p:nvSpPr>
            <p:cNvPr id="6" name="TextBox 5"/>
            <p:cNvSpPr txBox="1"/>
            <p:nvPr/>
          </p:nvSpPr>
          <p:spPr>
            <a:xfrm>
              <a:off x="2658599" y="256190"/>
              <a:ext cx="10369451" cy="3525209"/>
            </a:xfrm>
            <a:prstGeom prst="rect">
              <a:avLst/>
            </a:prstGeom>
            <a:noFill/>
          </p:spPr>
          <p:txBody>
            <a:bodyPr wrap="square" rtlCol="0">
              <a:spAutoFit/>
            </a:bodyPr>
            <a:lstStyle/>
            <a:p>
              <a:r>
                <a:rPr lang="uk-UA" sz="1400" b="1" dirty="0">
                  <a:solidFill>
                    <a:srgbClr val="FF3399"/>
                  </a:solidFill>
                </a:rPr>
                <a:t>Завдання</a:t>
              </a:r>
            </a:p>
            <a:p>
              <a:r>
                <a:rPr lang="uk-UA" sz="1400" dirty="0"/>
                <a:t>Завданням з рожевою рамкою з'являється  автоматично, радимо зачитувати завдання вголос, послідовно. Завдання можуть бути подані у вигляді загадок, де правильна відповідь з'являється після кліку, тож радимо натискати праву клавішу мишки тільки після того, як всі діти дали відповідь, для перевірки. </a:t>
              </a:r>
              <a:endParaRPr lang="ru-RU" sz="1400" dirty="0"/>
            </a:p>
            <a:p>
              <a:endParaRPr lang="ru-RU" sz="1400" dirty="0"/>
            </a:p>
          </p:txBody>
        </p:sp>
      </p:grpSp>
      <p:grpSp>
        <p:nvGrpSpPr>
          <p:cNvPr id="9" name="Группа 8"/>
          <p:cNvGrpSpPr/>
          <p:nvPr/>
        </p:nvGrpSpPr>
        <p:grpSpPr>
          <a:xfrm>
            <a:off x="394261" y="2648604"/>
            <a:ext cx="5330445" cy="1243683"/>
            <a:chOff x="215154" y="138490"/>
            <a:chExt cx="6521326" cy="1718519"/>
          </a:xfrm>
        </p:grpSpPr>
        <p:sp>
          <p:nvSpPr>
            <p:cNvPr id="10" name="Скругленный прямоугольник 9"/>
            <p:cNvSpPr/>
            <p:nvPr/>
          </p:nvSpPr>
          <p:spPr>
            <a:xfrm>
              <a:off x="215154" y="138490"/>
              <a:ext cx="6472517" cy="1718519"/>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263966" y="152464"/>
              <a:ext cx="6472514" cy="1616084"/>
            </a:xfrm>
            <a:prstGeom prst="rect">
              <a:avLst/>
            </a:prstGeom>
            <a:noFill/>
          </p:spPr>
          <p:txBody>
            <a:bodyPr wrap="square" rtlCol="0">
              <a:spAutoFit/>
            </a:bodyPr>
            <a:lstStyle/>
            <a:p>
              <a:r>
                <a:rPr lang="uk-UA" sz="1400" b="1" dirty="0">
                  <a:solidFill>
                    <a:srgbClr val="00B050"/>
                  </a:solidFill>
                </a:rPr>
                <a:t>Домашнє завдання</a:t>
              </a:r>
              <a:r>
                <a:rPr lang="uk-UA" sz="1400" dirty="0">
                  <a:solidFill>
                    <a:srgbClr val="00B050"/>
                  </a:solidFill>
                </a:rPr>
                <a:t> </a:t>
              </a:r>
            </a:p>
            <a:p>
              <a:r>
                <a:rPr lang="uk-UA" sz="1400" dirty="0"/>
                <a:t>Домашнє завданням у зеленій рамці, подається наприкінці презентації, варто зачитати вголос, рекомендується для опрацювання поза класом – самостійно або з залученням дорослих</a:t>
              </a:r>
              <a:endParaRPr lang="ru-RU" sz="1400" dirty="0"/>
            </a:p>
          </p:txBody>
        </p:sp>
      </p:grpSp>
      <p:grpSp>
        <p:nvGrpSpPr>
          <p:cNvPr id="34" name="Группа 33"/>
          <p:cNvGrpSpPr/>
          <p:nvPr/>
        </p:nvGrpSpPr>
        <p:grpSpPr>
          <a:xfrm>
            <a:off x="354363" y="4541338"/>
            <a:ext cx="5385440" cy="1970785"/>
            <a:chOff x="354361" y="4084958"/>
            <a:chExt cx="5385440" cy="1970785"/>
          </a:xfrm>
        </p:grpSpPr>
        <p:sp>
          <p:nvSpPr>
            <p:cNvPr id="18" name="Скругленный прямоугольник 17"/>
            <p:cNvSpPr/>
            <p:nvPr/>
          </p:nvSpPr>
          <p:spPr>
            <a:xfrm>
              <a:off x="354361" y="4096878"/>
              <a:ext cx="5290549" cy="1958865"/>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с двумя скругленными соседними углами 19"/>
            <p:cNvSpPr/>
            <p:nvPr/>
          </p:nvSpPr>
          <p:spPr>
            <a:xfrm rot="10800000">
              <a:off x="354361" y="4084958"/>
              <a:ext cx="5290549" cy="586815"/>
            </a:xfrm>
            <a:prstGeom prst="round2SameRect">
              <a:avLst>
                <a:gd name="adj1" fmla="val 0"/>
                <a:gd name="adj2" fmla="val 3608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449252" y="4112458"/>
              <a:ext cx="5290549" cy="710107"/>
            </a:xfrm>
            <a:prstGeom prst="rect">
              <a:avLst/>
            </a:prstGeom>
            <a:noFill/>
          </p:spPr>
          <p:txBody>
            <a:bodyPr wrap="square" rtlCol="0">
              <a:spAutoFit/>
            </a:bodyPr>
            <a:lstStyle/>
            <a:p>
              <a:pPr algn="ctr"/>
              <a:r>
                <a:rPr lang="uk-UA" b="1" dirty="0">
                  <a:solidFill>
                    <a:schemeClr val="bg1"/>
                  </a:solidFill>
                </a:rPr>
                <a:t>ПИТАЙЛИК ЦІКАВИТЬСЯ</a:t>
              </a:r>
              <a:endParaRPr lang="ru-RU" b="1" dirty="0">
                <a:solidFill>
                  <a:schemeClr val="bg1"/>
                </a:solidFill>
              </a:endParaRPr>
            </a:p>
          </p:txBody>
        </p:sp>
        <p:sp>
          <p:nvSpPr>
            <p:cNvPr id="22" name="TextBox 21"/>
            <p:cNvSpPr txBox="1"/>
            <p:nvPr/>
          </p:nvSpPr>
          <p:spPr>
            <a:xfrm>
              <a:off x="394259" y="4726194"/>
              <a:ext cx="5290549" cy="1169551"/>
            </a:xfrm>
            <a:prstGeom prst="rect">
              <a:avLst/>
            </a:prstGeom>
            <a:noFill/>
          </p:spPr>
          <p:txBody>
            <a:bodyPr wrap="square" rtlCol="0">
              <a:spAutoFit/>
            </a:bodyPr>
            <a:lstStyle/>
            <a:p>
              <a:r>
                <a:rPr lang="uk-UA" sz="1400" dirty="0"/>
                <a:t>Запитання від </a:t>
              </a:r>
              <a:r>
                <a:rPr lang="uk-UA" sz="1400" dirty="0" err="1"/>
                <a:t>Питайлика</a:t>
              </a:r>
              <a:r>
                <a:rPr lang="uk-UA" sz="1400" dirty="0"/>
                <a:t> у рамці блакитного кольору, покликане залучити дітей до активного обговорення теми уроку. Якщо на слайді є репліки </a:t>
              </a:r>
              <a:r>
                <a:rPr lang="uk-UA" sz="1400" dirty="0" err="1"/>
                <a:t>Питайлика</a:t>
              </a:r>
              <a:r>
                <a:rPr lang="uk-UA" sz="1400" dirty="0"/>
                <a:t> і один з учнів грає його роль, то питання пропонуємо зачитати йому. Якщо ні – питання зачитує вчитель </a:t>
              </a:r>
              <a:endParaRPr lang="ru-RU" sz="1400" dirty="0"/>
            </a:p>
          </p:txBody>
        </p:sp>
      </p:grpSp>
      <p:pic>
        <p:nvPicPr>
          <p:cNvPr id="29" name="Рисунок 28"/>
          <p:cNvPicPr>
            <a:picLocks noChangeAspect="1"/>
          </p:cNvPicPr>
          <p:nvPr/>
        </p:nvPicPr>
        <p:blipFill rotWithShape="1">
          <a:blip r:embed="rId2"/>
          <a:srcRect t="614" b="34617"/>
          <a:stretch/>
        </p:blipFill>
        <p:spPr>
          <a:xfrm>
            <a:off x="6191609" y="87248"/>
            <a:ext cx="5747349" cy="1906438"/>
          </a:xfrm>
          <a:prstGeom prst="rect">
            <a:avLst/>
          </a:prstGeom>
        </p:spPr>
      </p:pic>
      <p:pic>
        <p:nvPicPr>
          <p:cNvPr id="30" name="Рисунок 29"/>
          <p:cNvPicPr>
            <a:picLocks noChangeAspect="1"/>
          </p:cNvPicPr>
          <p:nvPr/>
        </p:nvPicPr>
        <p:blipFill>
          <a:blip r:embed="rId3"/>
          <a:stretch>
            <a:fillRect/>
          </a:stretch>
        </p:blipFill>
        <p:spPr>
          <a:xfrm>
            <a:off x="6821606" y="2141176"/>
            <a:ext cx="4487353" cy="1755713"/>
          </a:xfrm>
          <a:prstGeom prst="rect">
            <a:avLst/>
          </a:prstGeom>
        </p:spPr>
      </p:pic>
      <p:pic>
        <p:nvPicPr>
          <p:cNvPr id="32" name="Рисунок 31"/>
          <p:cNvPicPr>
            <a:picLocks noChangeAspect="1"/>
          </p:cNvPicPr>
          <p:nvPr/>
        </p:nvPicPr>
        <p:blipFill>
          <a:blip r:embed="rId4"/>
          <a:stretch>
            <a:fillRect/>
          </a:stretch>
        </p:blipFill>
        <p:spPr>
          <a:xfrm>
            <a:off x="6975805" y="4027495"/>
            <a:ext cx="3988370" cy="2773547"/>
          </a:xfrm>
          <a:prstGeom prst="rect">
            <a:avLst/>
          </a:prstGeom>
        </p:spPr>
      </p:pic>
      <p:pic>
        <p:nvPicPr>
          <p:cNvPr id="33" name="Picture 1"/>
          <p:cNvPicPr>
            <a:picLocks noChangeAspect="1"/>
          </p:cNvPicPr>
          <p:nvPr/>
        </p:nvPicPr>
        <p:blipFill rotWithShape="1">
          <a:blip r:embed="rId5"/>
          <a:srcRect r="67272"/>
          <a:stretch/>
        </p:blipFill>
        <p:spPr>
          <a:xfrm>
            <a:off x="11050438" y="5478593"/>
            <a:ext cx="1023580" cy="1033530"/>
          </a:xfrm>
          <a:prstGeom prst="rect">
            <a:avLst/>
          </a:prstGeom>
        </p:spPr>
      </p:pic>
      <p:sp>
        <p:nvSpPr>
          <p:cNvPr id="23" name="TextBox 22">
            <a:extLst>
              <a:ext uri="{FF2B5EF4-FFF2-40B4-BE49-F238E27FC236}">
                <a16:creationId xmlns:a16="http://schemas.microsoft.com/office/drawing/2014/main" id="{6C271594-A872-4CC2-93BD-2EA77795259C}"/>
              </a:ext>
            </a:extLst>
          </p:cNvPr>
          <p:cNvSpPr txBox="1"/>
          <p:nvPr/>
        </p:nvSpPr>
        <p:spPr>
          <a:xfrm>
            <a:off x="30576" y="133848"/>
            <a:ext cx="6097712" cy="523220"/>
          </a:xfrm>
          <a:prstGeom prst="rect">
            <a:avLst/>
          </a:prstGeom>
          <a:noFill/>
        </p:spPr>
        <p:txBody>
          <a:bodyPr wrap="square">
            <a:spAutoFit/>
          </a:bodyPr>
          <a:lstStyle/>
          <a:p>
            <a:pPr marL="0" indent="0" algn="ctr">
              <a:buNone/>
            </a:pPr>
            <a:r>
              <a:rPr lang="ru-RU" sz="2800" b="1" i="1" cap="none" spc="0" dirty="0" err="1">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Види</a:t>
            </a:r>
            <a:r>
              <a:rPr lang="ru-RU" sz="2800" b="1" i="1" cap="none" spc="0" dirty="0">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 </a:t>
            </a:r>
            <a:r>
              <a:rPr lang="ru-RU" sz="2800" b="1" i="1" cap="none" spc="0" dirty="0" err="1">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завдань</a:t>
            </a:r>
            <a:r>
              <a:rPr lang="ru-RU" sz="2800" b="1" i="1" cap="none" spc="0" dirty="0">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 на </a:t>
            </a:r>
            <a:r>
              <a:rPr lang="ru-RU" sz="2800" b="1" i="1" cap="none" spc="0" dirty="0" err="1">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rPr>
              <a:t>уроці</a:t>
            </a:r>
            <a:endParaRPr lang="ru-RU" sz="2800" b="1" i="1" cap="none" spc="0" dirty="0">
              <a:ln w="12700">
                <a:solidFill>
                  <a:schemeClr val="accent5">
                    <a:alpha val="22000"/>
                  </a:schemeClr>
                </a:solidFill>
                <a:prstDash val="solid"/>
              </a:ln>
              <a:solidFill>
                <a:schemeClr val="tx1">
                  <a:lumMod val="50000"/>
                  <a:lumOff val="50000"/>
                </a:schemeClr>
              </a:solidFill>
              <a:effectLst/>
              <a:latin typeface="Nestle Brush" panose="00000500000000000000" pitchFamily="2" charset="0"/>
            </a:endParaRPr>
          </a:p>
        </p:txBody>
      </p:sp>
    </p:spTree>
    <p:extLst>
      <p:ext uri="{BB962C8B-B14F-4D97-AF65-F5344CB8AC3E}">
        <p14:creationId xmlns:p14="http://schemas.microsoft.com/office/powerpoint/2010/main" val="133813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10" presetClass="entr" presetSubtype="0" fill="hold" nodeType="afterEffect">
                                  <p:stCondLst>
                                    <p:cond delay="25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5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cTn>
                              </p:par>
                            </p:childTnLst>
                          </p:cTn>
                        </p:par>
                        <p:par>
                          <p:cTn id="21" fill="hold">
                            <p:stCondLst>
                              <p:cond delay="750"/>
                            </p:stCondLst>
                            <p:childTnLst>
                              <p:par>
                                <p:cTn id="22" presetID="10" presetClass="entr" presetSubtype="0" fill="hold" nodeType="afterEffect">
                                  <p:stCondLst>
                                    <p:cond delay="25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75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750"/>
                                        <p:tgtEl>
                                          <p:spTgt spid="34"/>
                                        </p:tgtEl>
                                      </p:cBhvr>
                                    </p:animEffect>
                                  </p:childTnLst>
                                </p:cTn>
                              </p:par>
                            </p:childTnLst>
                          </p:cTn>
                        </p:par>
                        <p:par>
                          <p:cTn id="30" fill="hold">
                            <p:stCondLst>
                              <p:cond delay="750"/>
                            </p:stCondLst>
                            <p:childTnLst>
                              <p:par>
                                <p:cTn id="31" presetID="10" presetClass="entr" presetSubtype="0" fill="hold" nodeType="afterEffect">
                                  <p:stCondLst>
                                    <p:cond delay="25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
          <p:cNvPicPr>
            <a:picLocks noChangeAspect="1"/>
          </p:cNvPicPr>
          <p:nvPr/>
        </p:nvPicPr>
        <p:blipFill rotWithShape="1">
          <a:blip r:embed="rId4"/>
          <a:srcRect r="67272"/>
          <a:stretch/>
        </p:blipFill>
        <p:spPr>
          <a:xfrm>
            <a:off x="158923" y="0"/>
            <a:ext cx="1023580" cy="1033530"/>
          </a:xfrm>
          <a:prstGeom prst="rect">
            <a:avLst/>
          </a:prstGeom>
        </p:spPr>
      </p:pic>
      <p:pic>
        <p:nvPicPr>
          <p:cNvPr id="19" name="3class3less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000" y="1513571"/>
            <a:ext cx="7820487" cy="4399024"/>
          </a:xfrm>
          <a:prstGeom prst="rect">
            <a:avLst/>
          </a:prstGeom>
        </p:spPr>
      </p:pic>
      <p:grpSp>
        <p:nvGrpSpPr>
          <p:cNvPr id="23" name="Группа 22"/>
          <p:cNvGrpSpPr/>
          <p:nvPr/>
        </p:nvGrpSpPr>
        <p:grpSpPr>
          <a:xfrm>
            <a:off x="1666412" y="128576"/>
            <a:ext cx="10453700" cy="1384995"/>
            <a:chOff x="2465797" y="256190"/>
            <a:chExt cx="10562253" cy="3970872"/>
          </a:xfrm>
        </p:grpSpPr>
        <p:grpSp>
          <p:nvGrpSpPr>
            <p:cNvPr id="24" name="Группа 23"/>
            <p:cNvGrpSpPr/>
            <p:nvPr/>
          </p:nvGrpSpPr>
          <p:grpSpPr>
            <a:xfrm>
              <a:off x="2465797" y="256190"/>
              <a:ext cx="10369452" cy="3702739"/>
              <a:chOff x="137832" y="132350"/>
              <a:chExt cx="9654596" cy="3702739"/>
            </a:xfrm>
          </p:grpSpPr>
          <p:sp>
            <p:nvSpPr>
              <p:cNvPr id="26" name="Скругленный прямоугольник 25"/>
              <p:cNvSpPr/>
              <p:nvPr/>
            </p:nvSpPr>
            <p:spPr>
              <a:xfrm>
                <a:off x="137832" y="286237"/>
                <a:ext cx="9654596" cy="3548852"/>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215154" y="132350"/>
                <a:ext cx="6741458" cy="307777"/>
              </a:xfrm>
              <a:prstGeom prst="rect">
                <a:avLst/>
              </a:prstGeom>
              <a:noFill/>
            </p:spPr>
            <p:txBody>
              <a:bodyPr wrap="square" rtlCol="0">
                <a:spAutoFit/>
              </a:bodyPr>
              <a:lstStyle/>
              <a:p>
                <a:endParaRPr lang="ru-RU" sz="1400" dirty="0"/>
              </a:p>
            </p:txBody>
          </p:sp>
        </p:grpSp>
        <p:sp>
          <p:nvSpPr>
            <p:cNvPr id="25" name="TextBox 24"/>
            <p:cNvSpPr txBox="1"/>
            <p:nvPr/>
          </p:nvSpPr>
          <p:spPr>
            <a:xfrm>
              <a:off x="2658599" y="256190"/>
              <a:ext cx="10369451" cy="3970872"/>
            </a:xfrm>
            <a:prstGeom prst="rect">
              <a:avLst/>
            </a:prstGeom>
            <a:noFill/>
          </p:spPr>
          <p:txBody>
            <a:bodyPr wrap="square" rtlCol="0">
              <a:spAutoFit/>
            </a:bodyPr>
            <a:lstStyle/>
            <a:p>
              <a:r>
                <a:rPr lang="uk-UA" sz="1400" b="1" dirty="0">
                  <a:solidFill>
                    <a:srgbClr val="FFC000"/>
                  </a:solidFill>
                </a:rPr>
                <a:t>Відео-фрагменти</a:t>
              </a:r>
            </a:p>
            <a:p>
              <a:r>
                <a:rPr lang="uk-UA" sz="1400" dirty="0"/>
                <a:t>Окрім анімацій та реплік героїв більшість презентацій мають ще й такий тип інтерактивних уроків як відео-фрагменти.</a:t>
              </a:r>
            </a:p>
            <a:p>
              <a:r>
                <a:rPr lang="uk-UA" sz="1400" dirty="0"/>
                <a:t>Для запуску відео потрібно навести курсор на нижню частину екрану і натиснути кнопку програвача. В деяких відео також присутні завдання, тож рекомендуємо переключати слайд з відео на наступний тільки тоді, коли всі діти виконають завдання.</a:t>
              </a:r>
            </a:p>
            <a:p>
              <a:r>
                <a:rPr lang="uk-UA" sz="1400" dirty="0"/>
                <a:t>Також на нашому сайті є повні версії відео-уроків, з якими ви можете ознайомитися за посиланням.</a:t>
              </a:r>
              <a:endParaRPr lang="ru-RU" sz="1400" dirty="0"/>
            </a:p>
            <a:p>
              <a:endParaRPr lang="ru-RU" sz="1400" dirty="0"/>
            </a:p>
          </p:txBody>
        </p:sp>
      </p:grpSp>
      <p:grpSp>
        <p:nvGrpSpPr>
          <p:cNvPr id="11" name="Группа 10"/>
          <p:cNvGrpSpPr/>
          <p:nvPr/>
        </p:nvGrpSpPr>
        <p:grpSpPr>
          <a:xfrm>
            <a:off x="41457" y="2473619"/>
            <a:ext cx="4095596" cy="2523504"/>
            <a:chOff x="41091" y="1513571"/>
            <a:chExt cx="4095596" cy="2523504"/>
          </a:xfrm>
        </p:grpSpPr>
        <p:pic>
          <p:nvPicPr>
            <p:cNvPr id="3" name="Рисунок 2"/>
            <p:cNvPicPr>
              <a:picLocks noChangeAspect="1"/>
            </p:cNvPicPr>
            <p:nvPr/>
          </p:nvPicPr>
          <p:blipFill>
            <a:blip r:embed="rId6"/>
            <a:stretch>
              <a:fillRect/>
            </a:stretch>
          </p:blipFill>
          <p:spPr>
            <a:xfrm>
              <a:off x="41091" y="1513571"/>
              <a:ext cx="4095596" cy="2523504"/>
            </a:xfrm>
            <a:prstGeom prst="rect">
              <a:avLst/>
            </a:prstGeom>
          </p:spPr>
        </p:pic>
        <p:sp>
          <p:nvSpPr>
            <p:cNvPr id="5" name="Прямоугольник 4"/>
            <p:cNvSpPr/>
            <p:nvPr/>
          </p:nvSpPr>
          <p:spPr>
            <a:xfrm>
              <a:off x="41091" y="3829050"/>
              <a:ext cx="4095596" cy="208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7" name="Прямая соединительная линия 6"/>
          <p:cNvCxnSpPr>
            <a:cxnSpLocks/>
          </p:cNvCxnSpPr>
          <p:nvPr/>
        </p:nvCxnSpPr>
        <p:spPr>
          <a:xfrm>
            <a:off x="192638" y="4893110"/>
            <a:ext cx="125487" cy="6754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Рука Курсор Вектор - Бесплатная векторная графика на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319" y="5412104"/>
            <a:ext cx="389613" cy="50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9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0"/>
                                  </p:stCondLst>
                                  <p:childTnLst>
                                    <p:animMotion origin="layout" path="M 0.00039 0.00741 L 0.07448 -0.07199 " pathEditMode="relative" ptsTypes="AA">
                                      <p:cBhvr>
                                        <p:cTn id="16" dur="1000" fill="hold"/>
                                        <p:tgtEl>
                                          <p:spTgt spid="2050"/>
                                        </p:tgtEl>
                                        <p:attrNameLst>
                                          <p:attrName>ppt_x</p:attrName>
                                          <p:attrName>ppt_y</p:attrName>
                                        </p:attrNameLst>
                                      </p:cBhvr>
                                    </p:animMotion>
                                  </p:childTnLst>
                                </p:cTn>
                              </p:par>
                            </p:childTnLst>
                          </p:cTn>
                        </p:par>
                        <p:par>
                          <p:cTn id="17" fill="hold">
                            <p:stCondLst>
                              <p:cond delay="1000"/>
                            </p:stCondLst>
                            <p:childTnLst>
                              <p:par>
                                <p:cTn id="18" presetID="22" presetClass="entr" presetSubtype="4" fill="hold"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750"/>
                                        <p:tgtEl>
                                          <p:spTgt spid="7"/>
                                        </p:tgtEl>
                                      </p:cBhvr>
                                    </p:animEffect>
                                  </p:childTnLst>
                                </p:cTn>
                              </p:par>
                              <p:par>
                                <p:cTn id="21" presetID="10" presetClass="entr" presetSubtype="0" fill="hold" nodeType="with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9"/>
          <p:cNvSpPr>
            <a:spLocks noGrp="1"/>
          </p:cNvSpPr>
          <p:nvPr>
            <p:ph idx="1"/>
          </p:nvPr>
        </p:nvSpPr>
        <p:spPr>
          <a:xfrm>
            <a:off x="0" y="200344"/>
            <a:ext cx="12192000" cy="590931"/>
          </a:xfrm>
          <a:prstGeom prst="rect">
            <a:avLst/>
          </a:prstGeom>
          <a:noFill/>
        </p:spPr>
        <p:txBody>
          <a:bodyPr wrap="square" lIns="91440" tIns="45720" rIns="91440" bIns="45720">
            <a:spAutoFit/>
          </a:bodyPr>
          <a:lstStyle/>
          <a:p>
            <a:pPr marL="0" indent="0" algn="ctr">
              <a:buNone/>
            </a:pPr>
            <a:r>
              <a:rPr lang="ru-RU" sz="3600" b="1" i="1" dirty="0">
                <a:ln w="12700">
                  <a:solidFill>
                    <a:schemeClr val="accent5">
                      <a:alpha val="22000"/>
                    </a:schemeClr>
                  </a:solidFill>
                  <a:prstDash val="solid"/>
                </a:ln>
                <a:solidFill>
                  <a:schemeClr val="tx1">
                    <a:lumMod val="50000"/>
                    <a:lumOff val="50000"/>
                  </a:schemeClr>
                </a:solidFill>
                <a:latin typeface="Nestle Brush" panose="00000500000000000000" pitchFamily="2" charset="0"/>
              </a:rPr>
              <a:t>Де </a:t>
            </a:r>
            <a:r>
              <a:rPr lang="ru-RU" sz="3600" b="1" i="1" dirty="0" err="1">
                <a:ln w="12700">
                  <a:solidFill>
                    <a:schemeClr val="accent5">
                      <a:alpha val="22000"/>
                    </a:schemeClr>
                  </a:solidFill>
                  <a:prstDash val="solid"/>
                </a:ln>
                <a:solidFill>
                  <a:schemeClr val="tx1">
                    <a:lumMod val="50000"/>
                    <a:lumOff val="50000"/>
                  </a:schemeClr>
                </a:solidFill>
                <a:latin typeface="Nestle Brush" panose="00000500000000000000" pitchFamily="2" charset="0"/>
              </a:rPr>
              <a:t>використовувати</a:t>
            </a:r>
            <a:r>
              <a:rPr lang="ru-RU" sz="3600" b="1" i="1" dirty="0">
                <a:ln w="12700">
                  <a:solidFill>
                    <a:schemeClr val="accent5">
                      <a:alpha val="22000"/>
                    </a:schemeClr>
                  </a:solidFill>
                  <a:prstDash val="solid"/>
                </a:ln>
                <a:solidFill>
                  <a:schemeClr val="tx1">
                    <a:lumMod val="50000"/>
                    <a:lumOff val="50000"/>
                  </a:schemeClr>
                </a:solidFill>
                <a:latin typeface="Nestle Brush" panose="00000500000000000000" pitchFamily="2" charset="0"/>
              </a:rPr>
              <a:t> уроки «</a:t>
            </a:r>
            <a:r>
              <a:rPr lang="ru-RU" sz="3600" b="1" i="1" dirty="0" err="1">
                <a:ln w="12700">
                  <a:solidFill>
                    <a:schemeClr val="accent5">
                      <a:alpha val="22000"/>
                    </a:schemeClr>
                  </a:solidFill>
                  <a:prstDash val="solid"/>
                </a:ln>
                <a:solidFill>
                  <a:schemeClr val="tx1">
                    <a:lumMod val="50000"/>
                    <a:lumOff val="50000"/>
                  </a:schemeClr>
                </a:solidFill>
                <a:latin typeface="Nestle Brush" panose="00000500000000000000" pitchFamily="2" charset="0"/>
              </a:rPr>
              <a:t>Абетки</a:t>
            </a:r>
            <a:r>
              <a:rPr lang="ru-RU" sz="3600" b="1" i="1" dirty="0">
                <a:ln w="12700">
                  <a:solidFill>
                    <a:schemeClr val="accent5">
                      <a:alpha val="22000"/>
                    </a:schemeClr>
                  </a:solidFill>
                  <a:prstDash val="solid"/>
                </a:ln>
                <a:solidFill>
                  <a:schemeClr val="tx1">
                    <a:lumMod val="50000"/>
                    <a:lumOff val="50000"/>
                  </a:schemeClr>
                </a:solidFill>
                <a:latin typeface="Nestle Brush" panose="00000500000000000000" pitchFamily="2" charset="0"/>
              </a:rPr>
              <a:t> Харчування»?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75184" y="3979023"/>
            <a:ext cx="2333606" cy="3077282"/>
          </a:xfrm>
          <a:prstGeom prst="rect">
            <a:avLst/>
          </a:prstGeom>
        </p:spPr>
      </p:pic>
      <p:sp>
        <p:nvSpPr>
          <p:cNvPr id="7" name="TextBox 6"/>
          <p:cNvSpPr txBox="1"/>
          <p:nvPr/>
        </p:nvSpPr>
        <p:spPr>
          <a:xfrm>
            <a:off x="139120" y="1033680"/>
            <a:ext cx="10024639" cy="830997"/>
          </a:xfrm>
          <a:prstGeom prst="rect">
            <a:avLst/>
          </a:prstGeom>
          <a:noFill/>
        </p:spPr>
        <p:txBody>
          <a:bodyPr wrap="square" rtlCol="0">
            <a:spAutoFit/>
          </a:bodyPr>
          <a:lstStyle/>
          <a:p>
            <a:r>
              <a:rPr lang="uk-UA" sz="2400" dirty="0">
                <a:solidFill>
                  <a:srgbClr val="38AA34"/>
                </a:solidFill>
                <a:sym typeface="Wingdings" panose="05000000000000000000" pitchFamily="2" charset="2"/>
              </a:rPr>
              <a:t> </a:t>
            </a:r>
            <a:r>
              <a:rPr lang="uk-UA" sz="2400" dirty="0">
                <a:solidFill>
                  <a:srgbClr val="38AA34"/>
                </a:solidFill>
              </a:rPr>
              <a:t>Як позакласні заняття для учнів молодших класів: для програми продовженого дня,  у літньому таборі, тощо</a:t>
            </a:r>
          </a:p>
        </p:txBody>
      </p:sp>
      <p:sp>
        <p:nvSpPr>
          <p:cNvPr id="10" name="TextBox 9"/>
          <p:cNvSpPr txBox="1"/>
          <p:nvPr/>
        </p:nvSpPr>
        <p:spPr>
          <a:xfrm>
            <a:off x="139121" y="2769611"/>
            <a:ext cx="10024639" cy="830997"/>
          </a:xfrm>
          <a:prstGeom prst="rect">
            <a:avLst/>
          </a:prstGeom>
          <a:noFill/>
        </p:spPr>
        <p:txBody>
          <a:bodyPr wrap="square" rtlCol="0">
            <a:spAutoFit/>
          </a:bodyPr>
          <a:lstStyle/>
          <a:p>
            <a:r>
              <a:rPr lang="uk-UA" sz="2400" dirty="0">
                <a:solidFill>
                  <a:srgbClr val="FFC000"/>
                </a:solidFill>
                <a:sym typeface="Wingdings" panose="05000000000000000000" pitchFamily="2" charset="2"/>
              </a:rPr>
              <a:t> </a:t>
            </a:r>
            <a:r>
              <a:rPr lang="uk-UA" sz="2400" dirty="0">
                <a:solidFill>
                  <a:srgbClr val="FFC000"/>
                </a:solidFill>
              </a:rPr>
              <a:t>Як  інтегрована частина навчальних курсів, присвячених здоровому харчуванню або здоровому способу життя</a:t>
            </a:r>
          </a:p>
        </p:txBody>
      </p:sp>
      <p:sp>
        <p:nvSpPr>
          <p:cNvPr id="11" name="TextBox 10"/>
          <p:cNvSpPr txBox="1"/>
          <p:nvPr/>
        </p:nvSpPr>
        <p:spPr>
          <a:xfrm>
            <a:off x="139119" y="4844960"/>
            <a:ext cx="10024639" cy="461665"/>
          </a:xfrm>
          <a:prstGeom prst="rect">
            <a:avLst/>
          </a:prstGeom>
          <a:noFill/>
        </p:spPr>
        <p:txBody>
          <a:bodyPr wrap="square" rtlCol="0">
            <a:spAutoFit/>
          </a:bodyPr>
          <a:lstStyle/>
          <a:p>
            <a:r>
              <a:rPr lang="uk-UA" sz="2400" dirty="0">
                <a:solidFill>
                  <a:srgbClr val="FB6662"/>
                </a:solidFill>
                <a:sym typeface="Wingdings" panose="05000000000000000000" pitchFamily="2" charset="2"/>
              </a:rPr>
              <a:t> </a:t>
            </a:r>
            <a:r>
              <a:rPr lang="uk-UA" sz="2400" dirty="0">
                <a:solidFill>
                  <a:srgbClr val="FB6662"/>
                </a:solidFill>
              </a:rPr>
              <a:t>У дитячих садочках для старших груп</a:t>
            </a:r>
          </a:p>
        </p:txBody>
      </p:sp>
      <p:pic>
        <p:nvPicPr>
          <p:cNvPr id="12" name="Picture 1"/>
          <p:cNvPicPr>
            <a:picLocks noChangeAspect="1"/>
          </p:cNvPicPr>
          <p:nvPr/>
        </p:nvPicPr>
        <p:blipFill rotWithShape="1">
          <a:blip r:embed="rId3"/>
          <a:srcRect r="67272"/>
          <a:stretch/>
        </p:blipFill>
        <p:spPr>
          <a:xfrm>
            <a:off x="139122" y="5778619"/>
            <a:ext cx="1023580" cy="1033530"/>
          </a:xfrm>
          <a:prstGeom prst="rect">
            <a:avLst/>
          </a:prstGeom>
        </p:spPr>
      </p:pic>
      <p:pic>
        <p:nvPicPr>
          <p:cNvPr id="4" name="Picture 3" descr="A group of people in a room&#10;&#10;Description automatically generated with medium confidence">
            <a:extLst>
              <a:ext uri="{FF2B5EF4-FFF2-40B4-BE49-F238E27FC236}">
                <a16:creationId xmlns:a16="http://schemas.microsoft.com/office/drawing/2014/main" id="{78B4A17E-D672-48CA-A0F0-19085FF93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2171" y="3352276"/>
            <a:ext cx="2903013" cy="1935342"/>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table, person, indoor&#10;&#10;Description automatically generated">
            <a:extLst>
              <a:ext uri="{FF2B5EF4-FFF2-40B4-BE49-F238E27FC236}">
                <a16:creationId xmlns:a16="http://schemas.microsoft.com/office/drawing/2014/main" id="{C5C55F4C-F3FB-4CB1-889B-026DC40EDA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 t="-5528" r="32349" b="15940"/>
          <a:stretch/>
        </p:blipFill>
        <p:spPr>
          <a:xfrm>
            <a:off x="9212630" y="769153"/>
            <a:ext cx="2383921" cy="2104968"/>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25C3B936-1BE6-4F83-83A5-38F8EEDEBE0A}"/>
              </a:ext>
            </a:extLst>
          </p:cNvPr>
          <p:cNvSpPr txBox="1"/>
          <p:nvPr/>
        </p:nvSpPr>
        <p:spPr>
          <a:xfrm>
            <a:off x="706624" y="3933246"/>
            <a:ext cx="10024638" cy="461665"/>
          </a:xfrm>
          <a:prstGeom prst="rect">
            <a:avLst/>
          </a:prstGeom>
          <a:noFill/>
        </p:spPr>
        <p:txBody>
          <a:bodyPr wrap="square" rtlCol="0">
            <a:spAutoFit/>
          </a:bodyPr>
          <a:lstStyle/>
          <a:p>
            <a:r>
              <a:rPr lang="uk-UA" sz="2400" dirty="0">
                <a:solidFill>
                  <a:srgbClr val="F39100"/>
                </a:solidFill>
                <a:sym typeface="Wingdings" panose="05000000000000000000" pitchFamily="2" charset="2"/>
              </a:rPr>
              <a:t> </a:t>
            </a:r>
            <a:r>
              <a:rPr lang="uk-UA" sz="2400" dirty="0">
                <a:solidFill>
                  <a:srgbClr val="F39100"/>
                </a:solidFill>
              </a:rPr>
              <a:t>Як окрема тема у програмі «Основи здоров'я»</a:t>
            </a:r>
          </a:p>
        </p:txBody>
      </p:sp>
      <p:sp>
        <p:nvSpPr>
          <p:cNvPr id="17" name="TextBox 16">
            <a:extLst>
              <a:ext uri="{FF2B5EF4-FFF2-40B4-BE49-F238E27FC236}">
                <a16:creationId xmlns:a16="http://schemas.microsoft.com/office/drawing/2014/main" id="{E53C4857-0EF7-495C-9E8C-57107B0A0836}"/>
              </a:ext>
            </a:extLst>
          </p:cNvPr>
          <p:cNvSpPr txBox="1"/>
          <p:nvPr/>
        </p:nvSpPr>
        <p:spPr>
          <a:xfrm>
            <a:off x="706624" y="2035627"/>
            <a:ext cx="10024638" cy="461665"/>
          </a:xfrm>
          <a:prstGeom prst="rect">
            <a:avLst/>
          </a:prstGeom>
          <a:noFill/>
        </p:spPr>
        <p:txBody>
          <a:bodyPr wrap="square" rtlCol="0">
            <a:spAutoFit/>
          </a:bodyPr>
          <a:lstStyle/>
          <a:p>
            <a:r>
              <a:rPr lang="uk-UA" sz="2400" dirty="0">
                <a:solidFill>
                  <a:srgbClr val="A461AA"/>
                </a:solidFill>
                <a:sym typeface="Wingdings" panose="05000000000000000000" pitchFamily="2" charset="2"/>
              </a:rPr>
              <a:t> </a:t>
            </a:r>
            <a:r>
              <a:rPr lang="uk-UA" sz="2400" dirty="0">
                <a:solidFill>
                  <a:srgbClr val="A461AA"/>
                </a:solidFill>
              </a:rPr>
              <a:t>Як окремий шкільний предмет</a:t>
            </a:r>
          </a:p>
        </p:txBody>
      </p:sp>
    </p:spTree>
    <p:extLst>
      <p:ext uri="{BB962C8B-B14F-4D97-AF65-F5344CB8AC3E}">
        <p14:creationId xmlns:p14="http://schemas.microsoft.com/office/powerpoint/2010/main" val="3231600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9"/>
          <p:cNvSpPr>
            <a:spLocks noGrp="1"/>
          </p:cNvSpPr>
          <p:nvPr>
            <p:ph idx="1"/>
          </p:nvPr>
        </p:nvSpPr>
        <p:spPr>
          <a:xfrm>
            <a:off x="0" y="225131"/>
            <a:ext cx="12192000" cy="590931"/>
          </a:xfrm>
          <a:prstGeom prst="rect">
            <a:avLst/>
          </a:prstGeom>
          <a:noFill/>
        </p:spPr>
        <p:txBody>
          <a:bodyPr wrap="square" lIns="91440" tIns="45720" rIns="91440" bIns="45720">
            <a:spAutoFit/>
          </a:bodyPr>
          <a:lstStyle/>
          <a:p>
            <a:pPr marL="0" indent="0" algn="ctr">
              <a:buNone/>
            </a:pPr>
            <a:r>
              <a:rPr lang="ru-RU" sz="3600" b="1" i="1" dirty="0" err="1">
                <a:ln w="12700">
                  <a:solidFill>
                    <a:schemeClr val="accent5">
                      <a:alpha val="22000"/>
                    </a:schemeClr>
                  </a:solidFill>
                  <a:prstDash val="solid"/>
                </a:ln>
                <a:solidFill>
                  <a:schemeClr val="tx1">
                    <a:lumMod val="50000"/>
                    <a:lumOff val="50000"/>
                  </a:schemeClr>
                </a:solidFill>
                <a:latin typeface="Nestle Brush" panose="00000500000000000000" pitchFamily="2" charset="0"/>
              </a:rPr>
              <a:t>Наші</a:t>
            </a:r>
            <a:r>
              <a:rPr lang="ru-RU" sz="3600" b="1" i="1" dirty="0">
                <a:ln w="12700">
                  <a:solidFill>
                    <a:schemeClr val="accent5">
                      <a:alpha val="22000"/>
                    </a:schemeClr>
                  </a:solidFill>
                  <a:prstDash val="solid"/>
                </a:ln>
                <a:solidFill>
                  <a:schemeClr val="tx1">
                    <a:lumMod val="50000"/>
                    <a:lumOff val="50000"/>
                  </a:schemeClr>
                </a:solidFill>
                <a:latin typeface="Nestle Brush" panose="00000500000000000000" pitchFamily="2" charset="0"/>
              </a:rPr>
              <a:t> </a:t>
            </a:r>
            <a:r>
              <a:rPr lang="ru-RU" sz="3600" b="1" i="1" dirty="0" err="1">
                <a:ln w="12700">
                  <a:solidFill>
                    <a:schemeClr val="accent5">
                      <a:alpha val="22000"/>
                    </a:schemeClr>
                  </a:solidFill>
                  <a:prstDash val="solid"/>
                </a:ln>
                <a:solidFill>
                  <a:schemeClr val="tx1">
                    <a:lumMod val="50000"/>
                    <a:lumOff val="50000"/>
                  </a:schemeClr>
                </a:solidFill>
                <a:latin typeface="Nestle Brush" panose="00000500000000000000" pitchFamily="2" charset="0"/>
              </a:rPr>
              <a:t>контакти</a:t>
            </a:r>
            <a:endParaRPr lang="ru-RU" sz="3600" b="1" i="1" dirty="0">
              <a:ln w="12700">
                <a:solidFill>
                  <a:schemeClr val="accent5">
                    <a:alpha val="22000"/>
                  </a:schemeClr>
                </a:solidFill>
                <a:prstDash val="solid"/>
              </a:ln>
              <a:solidFill>
                <a:schemeClr val="tx1">
                  <a:lumMod val="50000"/>
                  <a:lumOff val="50000"/>
                </a:schemeClr>
              </a:solidFill>
              <a:latin typeface="Nestle Brush" panose="00000500000000000000" pitchFamily="2" charset="0"/>
            </a:endParaRPr>
          </a:p>
        </p:txBody>
      </p:sp>
      <p:pic>
        <p:nvPicPr>
          <p:cNvPr id="12" name="Picture 1"/>
          <p:cNvPicPr>
            <a:picLocks noChangeAspect="1"/>
          </p:cNvPicPr>
          <p:nvPr/>
        </p:nvPicPr>
        <p:blipFill rotWithShape="1">
          <a:blip r:embed="rId2"/>
          <a:srcRect r="67272"/>
          <a:stretch/>
        </p:blipFill>
        <p:spPr>
          <a:xfrm>
            <a:off x="82408" y="5751311"/>
            <a:ext cx="1023580" cy="1033530"/>
          </a:xfrm>
          <a:prstGeom prst="rect">
            <a:avLst/>
          </a:prstGeom>
        </p:spPr>
      </p:pic>
      <p:sp>
        <p:nvSpPr>
          <p:cNvPr id="13" name="TextBox 12"/>
          <p:cNvSpPr txBox="1"/>
          <p:nvPr/>
        </p:nvSpPr>
        <p:spPr>
          <a:xfrm>
            <a:off x="548639" y="2385497"/>
            <a:ext cx="12191998" cy="646331"/>
          </a:xfrm>
          <a:prstGeom prst="rect">
            <a:avLst/>
          </a:prstGeom>
          <a:noFill/>
        </p:spPr>
        <p:txBody>
          <a:bodyPr wrap="square" rtlCol="0">
            <a:spAutoFit/>
          </a:bodyPr>
          <a:lstStyle/>
          <a:p>
            <a:r>
              <a:rPr lang="uk-UA" dirty="0"/>
              <a:t>Форма для зворотного зв'язку за посиланням </a:t>
            </a:r>
            <a:r>
              <a:rPr lang="en-US" dirty="0">
                <a:hlinkClick r:id="rId3"/>
              </a:rPr>
              <a:t>https://abetka-healthykids.com.ua/forma-zvorotnoho-zviazku</a:t>
            </a:r>
            <a:r>
              <a:rPr lang="uk-UA" dirty="0"/>
              <a:t> </a:t>
            </a:r>
          </a:p>
          <a:p>
            <a:r>
              <a:rPr lang="uk-UA" dirty="0"/>
              <a:t>Або за </a:t>
            </a:r>
            <a:r>
              <a:rPr lang="en-US" dirty="0"/>
              <a:t>QR-</a:t>
            </a:r>
            <a:r>
              <a:rPr lang="uk-UA" dirty="0"/>
              <a:t>кодом</a:t>
            </a:r>
            <a:endParaRPr lang="ru-RU" dirty="0"/>
          </a:p>
        </p:txBody>
      </p:sp>
      <p:pic>
        <p:nvPicPr>
          <p:cNvPr id="14" name="Рисунок 13"/>
          <p:cNvPicPr>
            <a:picLocks noChangeAspect="1"/>
          </p:cNvPicPr>
          <p:nvPr/>
        </p:nvPicPr>
        <p:blipFill rotWithShape="1">
          <a:blip r:embed="rId4"/>
          <a:srcRect l="4109" r="8392"/>
          <a:stretch/>
        </p:blipFill>
        <p:spPr>
          <a:xfrm>
            <a:off x="4894215" y="2817766"/>
            <a:ext cx="4267201" cy="3366183"/>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867" y="3290506"/>
            <a:ext cx="2244634" cy="2244634"/>
          </a:xfrm>
          <a:prstGeom prst="rect">
            <a:avLst/>
          </a:prstGeom>
        </p:spPr>
      </p:pic>
      <p:sp>
        <p:nvSpPr>
          <p:cNvPr id="21" name="TextBox 20"/>
          <p:cNvSpPr txBox="1"/>
          <p:nvPr/>
        </p:nvSpPr>
        <p:spPr>
          <a:xfrm>
            <a:off x="548639" y="1175193"/>
            <a:ext cx="5408023" cy="646331"/>
          </a:xfrm>
          <a:prstGeom prst="rect">
            <a:avLst/>
          </a:prstGeom>
          <a:noFill/>
        </p:spPr>
        <p:txBody>
          <a:bodyPr wrap="square" rtlCol="0">
            <a:spAutoFit/>
          </a:bodyPr>
          <a:lstStyle/>
          <a:p>
            <a:r>
              <a:rPr lang="uk-UA" dirty="0"/>
              <a:t>Електронна пошта: </a:t>
            </a:r>
            <a:r>
              <a:rPr lang="en-US" dirty="0">
                <a:hlinkClick r:id="rId6"/>
              </a:rPr>
              <a:t>info@ua.nestle.com</a:t>
            </a:r>
            <a:r>
              <a:rPr lang="uk-UA" dirty="0"/>
              <a:t> </a:t>
            </a:r>
            <a:endParaRPr lang="ru-RU" dirty="0"/>
          </a:p>
          <a:p>
            <a:r>
              <a:rPr lang="uk-UA" dirty="0"/>
              <a:t> </a:t>
            </a:r>
            <a:endParaRPr lang="ru-RU" dirty="0"/>
          </a:p>
        </p:txBody>
      </p:sp>
      <p:grpSp>
        <p:nvGrpSpPr>
          <p:cNvPr id="23" name="Группа 22"/>
          <p:cNvGrpSpPr/>
          <p:nvPr/>
        </p:nvGrpSpPr>
        <p:grpSpPr>
          <a:xfrm>
            <a:off x="548639" y="1745708"/>
            <a:ext cx="11530148" cy="369332"/>
            <a:chOff x="505097" y="1721903"/>
            <a:chExt cx="11530148" cy="369332"/>
          </a:xfrm>
        </p:grpSpPr>
        <p:sp>
          <p:nvSpPr>
            <p:cNvPr id="9" name="TextBox 8"/>
            <p:cNvSpPr txBox="1"/>
            <p:nvPr/>
          </p:nvSpPr>
          <p:spPr>
            <a:xfrm>
              <a:off x="505097" y="1721903"/>
              <a:ext cx="11530148" cy="369332"/>
            </a:xfrm>
            <a:prstGeom prst="rect">
              <a:avLst/>
            </a:prstGeom>
            <a:noFill/>
          </p:spPr>
          <p:txBody>
            <a:bodyPr wrap="square" rtlCol="0">
              <a:spAutoFit/>
            </a:bodyPr>
            <a:lstStyle>
              <a:defPPr>
                <a:defRPr lang="ru-RU"/>
              </a:defPPr>
              <a:lvl1pPr>
                <a:defRPr>
                  <a:cs typeface="Arial" panose="020B0604020202020204" pitchFamily="34" charset="0"/>
                </a:defRPr>
              </a:lvl1pPr>
            </a:lstStyle>
            <a:p>
              <a:r>
                <a:rPr lang="uk-UA" dirty="0"/>
                <a:t>«Абетка Харчування в мережі                  </a:t>
              </a:r>
              <a:r>
                <a:rPr lang="en-US" dirty="0">
                  <a:hlinkClick r:id="rId7"/>
                </a:rPr>
                <a:t>https://www.facebook.com/profile.php?id=100057173721075</a:t>
              </a:r>
              <a:r>
                <a:rPr lang="uk-UA" dirty="0"/>
                <a:t> </a:t>
              </a:r>
              <a:endParaRPr lang="ru-RU" dirty="0"/>
            </a:p>
          </p:txBody>
        </p:sp>
        <p:pic>
          <p:nvPicPr>
            <p:cNvPr id="22" name="Рисунок 21"/>
            <p:cNvPicPr>
              <a:picLocks noChangeAspect="1"/>
            </p:cNvPicPr>
            <p:nvPr/>
          </p:nvPicPr>
          <p:blipFill>
            <a:blip r:embed="rId8"/>
            <a:stretch>
              <a:fillRect/>
            </a:stretch>
          </p:blipFill>
          <p:spPr>
            <a:xfrm>
              <a:off x="3634938" y="1785735"/>
              <a:ext cx="659091" cy="241667"/>
            </a:xfrm>
            <a:prstGeom prst="rect">
              <a:avLst/>
            </a:prstGeom>
          </p:spPr>
        </p:pic>
      </p:grpSp>
    </p:spTree>
    <p:extLst>
      <p:ext uri="{BB962C8B-B14F-4D97-AF65-F5344CB8AC3E}">
        <p14:creationId xmlns:p14="http://schemas.microsoft.com/office/powerpoint/2010/main" val="62007080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TotalTime>
  <Words>838</Words>
  <Application>Microsoft Office PowerPoint</Application>
  <PresentationFormat>Widescreen</PresentationFormat>
  <Paragraphs>76</Paragraphs>
  <Slides>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Comic Sans MS</vt:lpstr>
      <vt:lpstr>Montserrat</vt:lpstr>
      <vt:lpstr>Nestle Brush</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Acer</dc:creator>
  <cp:lastModifiedBy>Veremchuk,Sofiia,UA-Kyiv</cp:lastModifiedBy>
  <cp:revision>63</cp:revision>
  <dcterms:created xsi:type="dcterms:W3CDTF">2022-06-12T12:37:28Z</dcterms:created>
  <dcterms:modified xsi:type="dcterms:W3CDTF">2022-08-03T13:02:57Z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da0a2f-b917-4d51-b0d0-d418a10c8b23_Enabled">
    <vt:lpwstr>true</vt:lpwstr>
  </property>
  <property fmtid="{D5CDD505-2E9C-101B-9397-08002B2CF9AE}" pid="3" name="MSIP_Label_1ada0a2f-b917-4d51-b0d0-d418a10c8b23_SetDate">
    <vt:lpwstr>2022-06-15T10:37:54Z</vt:lpwstr>
  </property>
  <property fmtid="{D5CDD505-2E9C-101B-9397-08002B2CF9AE}" pid="4" name="MSIP_Label_1ada0a2f-b917-4d51-b0d0-d418a10c8b23_Method">
    <vt:lpwstr>Standard</vt:lpwstr>
  </property>
  <property fmtid="{D5CDD505-2E9C-101B-9397-08002B2CF9AE}" pid="5" name="MSIP_Label_1ada0a2f-b917-4d51-b0d0-d418a10c8b23_Name">
    <vt:lpwstr>1ada0a2f-b917-4d51-b0d0-d418a10c8b23</vt:lpwstr>
  </property>
  <property fmtid="{D5CDD505-2E9C-101B-9397-08002B2CF9AE}" pid="6" name="MSIP_Label_1ada0a2f-b917-4d51-b0d0-d418a10c8b23_SiteId">
    <vt:lpwstr>12a3af23-a769-4654-847f-958f3d479f4a</vt:lpwstr>
  </property>
  <property fmtid="{D5CDD505-2E9C-101B-9397-08002B2CF9AE}" pid="7" name="MSIP_Label_1ada0a2f-b917-4d51-b0d0-d418a10c8b23_ActionId">
    <vt:lpwstr>3c2bbb96-288f-4931-b44d-672e3cf43f32</vt:lpwstr>
  </property>
  <property fmtid="{D5CDD505-2E9C-101B-9397-08002B2CF9AE}" pid="8" name="MSIP_Label_1ada0a2f-b917-4d51-b0d0-d418a10c8b23_ContentBits">
    <vt:lpwstr>0</vt:lpwstr>
  </property>
</Properties>
</file>